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64" r:id="rId5"/>
    <p:sldId id="266" r:id="rId6"/>
    <p:sldId id="279" r:id="rId7"/>
    <p:sldId id="383" r:id="rId8"/>
    <p:sldId id="384" r:id="rId9"/>
    <p:sldId id="385" r:id="rId10"/>
    <p:sldId id="386" r:id="rId11"/>
    <p:sldId id="387" r:id="rId12"/>
    <p:sldId id="389" r:id="rId13"/>
    <p:sldId id="391" r:id="rId14"/>
    <p:sldId id="392" r:id="rId15"/>
    <p:sldId id="393" r:id="rId16"/>
    <p:sldId id="390" r:id="rId17"/>
    <p:sldId id="394" r:id="rId18"/>
    <p:sldId id="396" r:id="rId19"/>
    <p:sldId id="395" r:id="rId20"/>
    <p:sldId id="400" r:id="rId21"/>
    <p:sldId id="398" r:id="rId22"/>
    <p:sldId id="399" r:id="rId23"/>
    <p:sldId id="403" r:id="rId24"/>
    <p:sldId id="401" r:id="rId25"/>
    <p:sldId id="402" r:id="rId26"/>
    <p:sldId id="397" r:id="rId27"/>
    <p:sldId id="404" r:id="rId28"/>
    <p:sldId id="405" r:id="rId29"/>
    <p:sldId id="406" r:id="rId30"/>
    <p:sldId id="4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/Divider" id="{35B31863-ADFF-443D-9E33-11613600A277}">
          <p14:sldIdLst>
            <p14:sldId id="264"/>
            <p14:sldId id="266"/>
            <p14:sldId id="279"/>
            <p14:sldId id="383"/>
            <p14:sldId id="384"/>
            <p14:sldId id="385"/>
            <p14:sldId id="386"/>
            <p14:sldId id="387"/>
            <p14:sldId id="389"/>
            <p14:sldId id="391"/>
            <p14:sldId id="392"/>
            <p14:sldId id="393"/>
            <p14:sldId id="390"/>
            <p14:sldId id="394"/>
            <p14:sldId id="396"/>
            <p14:sldId id="395"/>
            <p14:sldId id="400"/>
            <p14:sldId id="398"/>
            <p14:sldId id="399"/>
            <p14:sldId id="403"/>
            <p14:sldId id="401"/>
            <p14:sldId id="402"/>
            <p14:sldId id="397"/>
            <p14:sldId id="404"/>
            <p14:sldId id="405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A9A9B"/>
    <a:srgbClr val="DEDEDE"/>
    <a:srgbClr val="B4B5B5"/>
    <a:srgbClr val="5E5F60"/>
    <a:srgbClr val="BCBCBD"/>
    <a:srgbClr val="4D4D4C"/>
    <a:srgbClr val="DCDCDC"/>
    <a:srgbClr val="5859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C6A2C-D9F0-3379-0E44-F285BD460634}" v="922" dt="2024-05-11T15:15:17.964"/>
    <p1510:client id="{C5ABAF2D-3B35-1AC8-A78C-6999A7F00EB5}" v="1432" dt="2024-05-12T15:56:20.812"/>
    <p1510:client id="{E5A5A2BA-1E19-DB92-394C-3DE5028C9D47}" v="1010" dt="2024-05-12T20:12:53.359"/>
    <p1510:client id="{EDC5D18E-786B-9EF0-C547-1759F13DCF67}" v="23" dt="2024-05-12T15:18:45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9B1E7-A8FE-4C92-874F-C5FD4700989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C2AD82-B628-4963-904E-3689040DFCE5}">
      <dgm:prSet phldrT="[Text]" phldr="0"/>
      <dgm:spPr/>
      <dgm:t>
        <a:bodyPr/>
        <a:lstStyle/>
        <a:p>
          <a:r>
            <a:rPr lang="en-US">
              <a:latin typeface="Arial Nova"/>
            </a:rPr>
            <a:t>Reach</a:t>
          </a:r>
          <a:endParaRPr lang="en-US"/>
        </a:p>
      </dgm:t>
    </dgm:pt>
    <dgm:pt modelId="{173291B2-A28B-4701-889C-B50A95E0D9E2}" type="parTrans" cxnId="{08164C6E-A848-4B3A-B722-C826008E5315}">
      <dgm:prSet/>
      <dgm:spPr/>
      <dgm:t>
        <a:bodyPr/>
        <a:lstStyle/>
        <a:p>
          <a:endParaRPr lang="en-US"/>
        </a:p>
      </dgm:t>
    </dgm:pt>
    <dgm:pt modelId="{A854533A-42D0-47D7-AFEE-3E6635B18E81}" type="sibTrans" cxnId="{08164C6E-A848-4B3A-B722-C826008E5315}">
      <dgm:prSet/>
      <dgm:spPr/>
      <dgm:t>
        <a:bodyPr/>
        <a:lstStyle/>
        <a:p>
          <a:endParaRPr lang="en-US"/>
        </a:p>
      </dgm:t>
    </dgm:pt>
    <dgm:pt modelId="{C452C409-60F6-42CA-9CE5-E1B0265D84E3}">
      <dgm:prSet phldrT="[Text]" phldr="0"/>
      <dgm:spPr/>
      <dgm:t>
        <a:bodyPr/>
        <a:lstStyle/>
        <a:p>
          <a:r>
            <a:rPr lang="en-US">
              <a:latin typeface="Arial Nova"/>
            </a:rPr>
            <a:t>Adoption</a:t>
          </a:r>
          <a:endParaRPr lang="en-US"/>
        </a:p>
      </dgm:t>
    </dgm:pt>
    <dgm:pt modelId="{D949CA1D-F2CC-4635-A9D3-6B8DF90664CB}" type="parTrans" cxnId="{567C5968-F2A7-4FE8-A58C-906F8A697050}">
      <dgm:prSet/>
      <dgm:spPr/>
      <dgm:t>
        <a:bodyPr/>
        <a:lstStyle/>
        <a:p>
          <a:endParaRPr lang="en-US"/>
        </a:p>
      </dgm:t>
    </dgm:pt>
    <dgm:pt modelId="{4C9BDEF5-B822-4D01-B524-DF340D005A7F}" type="sibTrans" cxnId="{567C5968-F2A7-4FE8-A58C-906F8A697050}">
      <dgm:prSet/>
      <dgm:spPr/>
      <dgm:t>
        <a:bodyPr/>
        <a:lstStyle/>
        <a:p>
          <a:endParaRPr lang="en-US"/>
        </a:p>
      </dgm:t>
    </dgm:pt>
    <dgm:pt modelId="{E4C160FE-9155-4744-8A20-DAEFB149B1AC}">
      <dgm:prSet phldrT="[Text]" phldr="0"/>
      <dgm:spPr/>
      <dgm:t>
        <a:bodyPr/>
        <a:lstStyle/>
        <a:p>
          <a:r>
            <a:rPr lang="en-US">
              <a:latin typeface="Arial Nova"/>
            </a:rPr>
            <a:t>Implementation</a:t>
          </a:r>
          <a:endParaRPr lang="en-US"/>
        </a:p>
      </dgm:t>
    </dgm:pt>
    <dgm:pt modelId="{95AFECE7-BDE3-4B89-BBB5-D11D0AA5869E}" type="parTrans" cxnId="{104B6E39-4B23-44A8-9E7B-0079139EC712}">
      <dgm:prSet/>
      <dgm:spPr/>
      <dgm:t>
        <a:bodyPr/>
        <a:lstStyle/>
        <a:p>
          <a:endParaRPr lang="en-US"/>
        </a:p>
      </dgm:t>
    </dgm:pt>
    <dgm:pt modelId="{9BCF1706-06B6-48BD-A48B-9C5CE57DDDB0}" type="sibTrans" cxnId="{104B6E39-4B23-44A8-9E7B-0079139EC712}">
      <dgm:prSet/>
      <dgm:spPr/>
      <dgm:t>
        <a:bodyPr/>
        <a:lstStyle/>
        <a:p>
          <a:endParaRPr lang="en-US"/>
        </a:p>
      </dgm:t>
    </dgm:pt>
    <dgm:pt modelId="{94E5AED3-5BCB-48D1-A104-709D48864B4B}">
      <dgm:prSet phldrT="[Text]" phldr="0"/>
      <dgm:spPr/>
      <dgm:t>
        <a:bodyPr/>
        <a:lstStyle/>
        <a:p>
          <a:r>
            <a:rPr lang="en-US">
              <a:latin typeface="Arial Nova"/>
            </a:rPr>
            <a:t>Effectiveness</a:t>
          </a:r>
          <a:endParaRPr lang="en-US"/>
        </a:p>
      </dgm:t>
    </dgm:pt>
    <dgm:pt modelId="{984649CA-949C-495C-95C2-82DDBF9EE2F8}" type="parTrans" cxnId="{72C51778-B9E2-4815-B364-FD220A0D5FB8}">
      <dgm:prSet/>
      <dgm:spPr/>
      <dgm:t>
        <a:bodyPr/>
        <a:lstStyle/>
        <a:p>
          <a:endParaRPr lang="en-US"/>
        </a:p>
      </dgm:t>
    </dgm:pt>
    <dgm:pt modelId="{966F34FA-726E-47C2-8A81-44778451A2C3}" type="sibTrans" cxnId="{72C51778-B9E2-4815-B364-FD220A0D5FB8}">
      <dgm:prSet/>
      <dgm:spPr/>
      <dgm:t>
        <a:bodyPr/>
        <a:lstStyle/>
        <a:p>
          <a:endParaRPr lang="en-US"/>
        </a:p>
      </dgm:t>
    </dgm:pt>
    <dgm:pt modelId="{8BF580B7-944A-4E78-B917-101E1DF55FAF}">
      <dgm:prSet phldrT="[Text]" phldr="0"/>
      <dgm:spPr/>
      <dgm:t>
        <a:bodyPr/>
        <a:lstStyle/>
        <a:p>
          <a:r>
            <a:rPr lang="en-US">
              <a:latin typeface="Arial Nova"/>
            </a:rPr>
            <a:t>Maintenance</a:t>
          </a:r>
          <a:endParaRPr lang="en-US"/>
        </a:p>
      </dgm:t>
    </dgm:pt>
    <dgm:pt modelId="{BAFEF8FD-C047-4991-BC5D-7C88B21E0619}" type="parTrans" cxnId="{16A60964-C5DA-4BAA-AB55-01FA35CCD0F7}">
      <dgm:prSet/>
      <dgm:spPr/>
      <dgm:t>
        <a:bodyPr/>
        <a:lstStyle/>
        <a:p>
          <a:endParaRPr lang="en-US"/>
        </a:p>
      </dgm:t>
    </dgm:pt>
    <dgm:pt modelId="{808DD64E-3507-4781-B2B9-E2E40D060A17}" type="sibTrans" cxnId="{16A60964-C5DA-4BAA-AB55-01FA35CCD0F7}">
      <dgm:prSet/>
      <dgm:spPr/>
      <dgm:t>
        <a:bodyPr/>
        <a:lstStyle/>
        <a:p>
          <a:endParaRPr lang="en-US"/>
        </a:p>
      </dgm:t>
    </dgm:pt>
    <dgm:pt modelId="{98EF1B14-6B82-4AEE-A4D4-1CE12A2497ED}" type="pres">
      <dgm:prSet presAssocID="{8669B1E7-A8FE-4C92-874F-C5FD47009895}" presName="cycle" presStyleCnt="0">
        <dgm:presLayoutVars>
          <dgm:dir/>
          <dgm:resizeHandles val="exact"/>
        </dgm:presLayoutVars>
      </dgm:prSet>
      <dgm:spPr/>
    </dgm:pt>
    <dgm:pt modelId="{F4EA3DB3-D324-4ACE-BDEC-CE5652AD86B7}" type="pres">
      <dgm:prSet presAssocID="{AFC2AD82-B628-4963-904E-3689040DFCE5}" presName="node" presStyleLbl="node1" presStyleIdx="0" presStyleCnt="5">
        <dgm:presLayoutVars>
          <dgm:bulletEnabled val="1"/>
        </dgm:presLayoutVars>
      </dgm:prSet>
      <dgm:spPr/>
    </dgm:pt>
    <dgm:pt modelId="{EB74E824-E588-4EBA-A9AE-9656862B58DF}" type="pres">
      <dgm:prSet presAssocID="{AFC2AD82-B628-4963-904E-3689040DFCE5}" presName="spNode" presStyleCnt="0"/>
      <dgm:spPr/>
    </dgm:pt>
    <dgm:pt modelId="{814C8411-0E4E-42DE-8BF8-F82CA8C4BEBC}" type="pres">
      <dgm:prSet presAssocID="{A854533A-42D0-47D7-AFEE-3E6635B18E81}" presName="sibTrans" presStyleLbl="sibTrans1D1" presStyleIdx="0" presStyleCnt="5"/>
      <dgm:spPr/>
    </dgm:pt>
    <dgm:pt modelId="{C89DA8F2-2F2E-4613-A2CE-9ECA777EB31D}" type="pres">
      <dgm:prSet presAssocID="{C452C409-60F6-42CA-9CE5-E1B0265D84E3}" presName="node" presStyleLbl="node1" presStyleIdx="1" presStyleCnt="5">
        <dgm:presLayoutVars>
          <dgm:bulletEnabled val="1"/>
        </dgm:presLayoutVars>
      </dgm:prSet>
      <dgm:spPr/>
    </dgm:pt>
    <dgm:pt modelId="{4946464E-EB10-4131-8E7B-457CBFCBED0E}" type="pres">
      <dgm:prSet presAssocID="{C452C409-60F6-42CA-9CE5-E1B0265D84E3}" presName="spNode" presStyleCnt="0"/>
      <dgm:spPr/>
    </dgm:pt>
    <dgm:pt modelId="{E03E6CD9-33BD-49ED-8CF3-B44603F97313}" type="pres">
      <dgm:prSet presAssocID="{4C9BDEF5-B822-4D01-B524-DF340D005A7F}" presName="sibTrans" presStyleLbl="sibTrans1D1" presStyleIdx="1" presStyleCnt="5"/>
      <dgm:spPr/>
    </dgm:pt>
    <dgm:pt modelId="{11BBE848-8A28-40D3-8B1C-08EC1FB8CC3C}" type="pres">
      <dgm:prSet presAssocID="{E4C160FE-9155-4744-8A20-DAEFB149B1AC}" presName="node" presStyleLbl="node1" presStyleIdx="2" presStyleCnt="5">
        <dgm:presLayoutVars>
          <dgm:bulletEnabled val="1"/>
        </dgm:presLayoutVars>
      </dgm:prSet>
      <dgm:spPr/>
    </dgm:pt>
    <dgm:pt modelId="{005486C8-4445-4E69-B192-AB48E55D7BD1}" type="pres">
      <dgm:prSet presAssocID="{E4C160FE-9155-4744-8A20-DAEFB149B1AC}" presName="spNode" presStyleCnt="0"/>
      <dgm:spPr/>
    </dgm:pt>
    <dgm:pt modelId="{36DEC074-93F0-4920-9D02-0A0B7054594C}" type="pres">
      <dgm:prSet presAssocID="{9BCF1706-06B6-48BD-A48B-9C5CE57DDDB0}" presName="sibTrans" presStyleLbl="sibTrans1D1" presStyleIdx="2" presStyleCnt="5"/>
      <dgm:spPr/>
    </dgm:pt>
    <dgm:pt modelId="{5449983B-659C-41F8-BE9E-C1B36E2409A6}" type="pres">
      <dgm:prSet presAssocID="{94E5AED3-5BCB-48D1-A104-709D48864B4B}" presName="node" presStyleLbl="node1" presStyleIdx="3" presStyleCnt="5">
        <dgm:presLayoutVars>
          <dgm:bulletEnabled val="1"/>
        </dgm:presLayoutVars>
      </dgm:prSet>
      <dgm:spPr/>
    </dgm:pt>
    <dgm:pt modelId="{5CD56D2B-09C7-4C44-87A9-95AF18E2EC78}" type="pres">
      <dgm:prSet presAssocID="{94E5AED3-5BCB-48D1-A104-709D48864B4B}" presName="spNode" presStyleCnt="0"/>
      <dgm:spPr/>
    </dgm:pt>
    <dgm:pt modelId="{55157A2B-4016-42D7-96AE-7B7A222870B0}" type="pres">
      <dgm:prSet presAssocID="{966F34FA-726E-47C2-8A81-44778451A2C3}" presName="sibTrans" presStyleLbl="sibTrans1D1" presStyleIdx="3" presStyleCnt="5"/>
      <dgm:spPr/>
    </dgm:pt>
    <dgm:pt modelId="{42F32E1D-C40B-4A09-91BA-11DAA89D5B70}" type="pres">
      <dgm:prSet presAssocID="{8BF580B7-944A-4E78-B917-101E1DF55FAF}" presName="node" presStyleLbl="node1" presStyleIdx="4" presStyleCnt="5">
        <dgm:presLayoutVars>
          <dgm:bulletEnabled val="1"/>
        </dgm:presLayoutVars>
      </dgm:prSet>
      <dgm:spPr/>
    </dgm:pt>
    <dgm:pt modelId="{130889AE-6E92-40DA-97B4-817413DE7ED7}" type="pres">
      <dgm:prSet presAssocID="{8BF580B7-944A-4E78-B917-101E1DF55FAF}" presName="spNode" presStyleCnt="0"/>
      <dgm:spPr/>
    </dgm:pt>
    <dgm:pt modelId="{84142B13-69B1-4C54-90A0-167AF3A6F372}" type="pres">
      <dgm:prSet presAssocID="{808DD64E-3507-4781-B2B9-E2E40D060A17}" presName="sibTrans" presStyleLbl="sibTrans1D1" presStyleIdx="4" presStyleCnt="5"/>
      <dgm:spPr/>
    </dgm:pt>
  </dgm:ptLst>
  <dgm:cxnLst>
    <dgm:cxn modelId="{80467300-EB56-4B5E-ADE7-1F349A306715}" type="presOf" srcId="{E4C160FE-9155-4744-8A20-DAEFB149B1AC}" destId="{11BBE848-8A28-40D3-8B1C-08EC1FB8CC3C}" srcOrd="0" destOrd="0" presId="urn:microsoft.com/office/officeart/2005/8/layout/cycle6"/>
    <dgm:cxn modelId="{39D9F904-9A9E-4C66-A449-ACFD0034483D}" type="presOf" srcId="{8669B1E7-A8FE-4C92-874F-C5FD47009895}" destId="{98EF1B14-6B82-4AEE-A4D4-1CE12A2497ED}" srcOrd="0" destOrd="0" presId="urn:microsoft.com/office/officeart/2005/8/layout/cycle6"/>
    <dgm:cxn modelId="{00F54515-33A8-42CA-976C-AB5E8946BEA2}" type="presOf" srcId="{AFC2AD82-B628-4963-904E-3689040DFCE5}" destId="{F4EA3DB3-D324-4ACE-BDEC-CE5652AD86B7}" srcOrd="0" destOrd="0" presId="urn:microsoft.com/office/officeart/2005/8/layout/cycle6"/>
    <dgm:cxn modelId="{7807152E-1AC6-4E0D-843C-00B34F0325A9}" type="presOf" srcId="{A854533A-42D0-47D7-AFEE-3E6635B18E81}" destId="{814C8411-0E4E-42DE-8BF8-F82CA8C4BEBC}" srcOrd="0" destOrd="0" presId="urn:microsoft.com/office/officeart/2005/8/layout/cycle6"/>
    <dgm:cxn modelId="{104B6E39-4B23-44A8-9E7B-0079139EC712}" srcId="{8669B1E7-A8FE-4C92-874F-C5FD47009895}" destId="{E4C160FE-9155-4744-8A20-DAEFB149B1AC}" srcOrd="2" destOrd="0" parTransId="{95AFECE7-BDE3-4B89-BBB5-D11D0AA5869E}" sibTransId="{9BCF1706-06B6-48BD-A48B-9C5CE57DDDB0}"/>
    <dgm:cxn modelId="{13160563-5CBB-44F6-ADB9-8F647FA4B19C}" type="presOf" srcId="{808DD64E-3507-4781-B2B9-E2E40D060A17}" destId="{84142B13-69B1-4C54-90A0-167AF3A6F372}" srcOrd="0" destOrd="0" presId="urn:microsoft.com/office/officeart/2005/8/layout/cycle6"/>
    <dgm:cxn modelId="{16A60964-C5DA-4BAA-AB55-01FA35CCD0F7}" srcId="{8669B1E7-A8FE-4C92-874F-C5FD47009895}" destId="{8BF580B7-944A-4E78-B917-101E1DF55FAF}" srcOrd="4" destOrd="0" parTransId="{BAFEF8FD-C047-4991-BC5D-7C88B21E0619}" sibTransId="{808DD64E-3507-4781-B2B9-E2E40D060A17}"/>
    <dgm:cxn modelId="{567C5968-F2A7-4FE8-A58C-906F8A697050}" srcId="{8669B1E7-A8FE-4C92-874F-C5FD47009895}" destId="{C452C409-60F6-42CA-9CE5-E1B0265D84E3}" srcOrd="1" destOrd="0" parTransId="{D949CA1D-F2CC-4635-A9D3-6B8DF90664CB}" sibTransId="{4C9BDEF5-B822-4D01-B524-DF340D005A7F}"/>
    <dgm:cxn modelId="{08164C6E-A848-4B3A-B722-C826008E5315}" srcId="{8669B1E7-A8FE-4C92-874F-C5FD47009895}" destId="{AFC2AD82-B628-4963-904E-3689040DFCE5}" srcOrd="0" destOrd="0" parTransId="{173291B2-A28B-4701-889C-B50A95E0D9E2}" sibTransId="{A854533A-42D0-47D7-AFEE-3E6635B18E81}"/>
    <dgm:cxn modelId="{70B85450-8D0D-43BA-8071-B807E38B7DA9}" type="presOf" srcId="{C452C409-60F6-42CA-9CE5-E1B0265D84E3}" destId="{C89DA8F2-2F2E-4613-A2CE-9ECA777EB31D}" srcOrd="0" destOrd="0" presId="urn:microsoft.com/office/officeart/2005/8/layout/cycle6"/>
    <dgm:cxn modelId="{B666C351-37E3-4EA8-B8BF-7560166B5A30}" type="presOf" srcId="{8BF580B7-944A-4E78-B917-101E1DF55FAF}" destId="{42F32E1D-C40B-4A09-91BA-11DAA89D5B70}" srcOrd="0" destOrd="0" presId="urn:microsoft.com/office/officeart/2005/8/layout/cycle6"/>
    <dgm:cxn modelId="{72C51778-B9E2-4815-B364-FD220A0D5FB8}" srcId="{8669B1E7-A8FE-4C92-874F-C5FD47009895}" destId="{94E5AED3-5BCB-48D1-A104-709D48864B4B}" srcOrd="3" destOrd="0" parTransId="{984649CA-949C-495C-95C2-82DDBF9EE2F8}" sibTransId="{966F34FA-726E-47C2-8A81-44778451A2C3}"/>
    <dgm:cxn modelId="{2EFCD3A3-C3DE-4A6F-8800-54D3206E15E9}" type="presOf" srcId="{4C9BDEF5-B822-4D01-B524-DF340D005A7F}" destId="{E03E6CD9-33BD-49ED-8CF3-B44603F97313}" srcOrd="0" destOrd="0" presId="urn:microsoft.com/office/officeart/2005/8/layout/cycle6"/>
    <dgm:cxn modelId="{340E41AC-462F-48CC-B21D-BCBCD913BA6C}" type="presOf" srcId="{94E5AED3-5BCB-48D1-A104-709D48864B4B}" destId="{5449983B-659C-41F8-BE9E-C1B36E2409A6}" srcOrd="0" destOrd="0" presId="urn:microsoft.com/office/officeart/2005/8/layout/cycle6"/>
    <dgm:cxn modelId="{D2B3FDF0-EBCC-4DF0-BD85-27BB31703C99}" type="presOf" srcId="{9BCF1706-06B6-48BD-A48B-9C5CE57DDDB0}" destId="{36DEC074-93F0-4920-9D02-0A0B7054594C}" srcOrd="0" destOrd="0" presId="urn:microsoft.com/office/officeart/2005/8/layout/cycle6"/>
    <dgm:cxn modelId="{AEE045FF-D519-4D8C-A711-979D0E1FE0A7}" type="presOf" srcId="{966F34FA-726E-47C2-8A81-44778451A2C3}" destId="{55157A2B-4016-42D7-96AE-7B7A222870B0}" srcOrd="0" destOrd="0" presId="urn:microsoft.com/office/officeart/2005/8/layout/cycle6"/>
    <dgm:cxn modelId="{D81A9212-2866-4730-B148-114FE0590C0B}" type="presParOf" srcId="{98EF1B14-6B82-4AEE-A4D4-1CE12A2497ED}" destId="{F4EA3DB3-D324-4ACE-BDEC-CE5652AD86B7}" srcOrd="0" destOrd="0" presId="urn:microsoft.com/office/officeart/2005/8/layout/cycle6"/>
    <dgm:cxn modelId="{1FF8EE8F-AB63-4B44-B0AB-87BCAD35AB7C}" type="presParOf" srcId="{98EF1B14-6B82-4AEE-A4D4-1CE12A2497ED}" destId="{EB74E824-E588-4EBA-A9AE-9656862B58DF}" srcOrd="1" destOrd="0" presId="urn:microsoft.com/office/officeart/2005/8/layout/cycle6"/>
    <dgm:cxn modelId="{018D3799-037B-4246-9542-B2D5589C5473}" type="presParOf" srcId="{98EF1B14-6B82-4AEE-A4D4-1CE12A2497ED}" destId="{814C8411-0E4E-42DE-8BF8-F82CA8C4BEBC}" srcOrd="2" destOrd="0" presId="urn:microsoft.com/office/officeart/2005/8/layout/cycle6"/>
    <dgm:cxn modelId="{45BB523F-B8DB-4C4E-8126-AAB9B2BAADF2}" type="presParOf" srcId="{98EF1B14-6B82-4AEE-A4D4-1CE12A2497ED}" destId="{C89DA8F2-2F2E-4613-A2CE-9ECA777EB31D}" srcOrd="3" destOrd="0" presId="urn:microsoft.com/office/officeart/2005/8/layout/cycle6"/>
    <dgm:cxn modelId="{00E1C662-3CF1-4D04-9E01-FD1DC24B1CAA}" type="presParOf" srcId="{98EF1B14-6B82-4AEE-A4D4-1CE12A2497ED}" destId="{4946464E-EB10-4131-8E7B-457CBFCBED0E}" srcOrd="4" destOrd="0" presId="urn:microsoft.com/office/officeart/2005/8/layout/cycle6"/>
    <dgm:cxn modelId="{A898E466-B276-4591-B64C-E0A48F8FF474}" type="presParOf" srcId="{98EF1B14-6B82-4AEE-A4D4-1CE12A2497ED}" destId="{E03E6CD9-33BD-49ED-8CF3-B44603F97313}" srcOrd="5" destOrd="0" presId="urn:microsoft.com/office/officeart/2005/8/layout/cycle6"/>
    <dgm:cxn modelId="{FD30558D-4ECE-4CEB-A04A-6E2D9D7916B6}" type="presParOf" srcId="{98EF1B14-6B82-4AEE-A4D4-1CE12A2497ED}" destId="{11BBE848-8A28-40D3-8B1C-08EC1FB8CC3C}" srcOrd="6" destOrd="0" presId="urn:microsoft.com/office/officeart/2005/8/layout/cycle6"/>
    <dgm:cxn modelId="{6E93EBCD-95A5-4E7A-9F41-56E4F465DA8A}" type="presParOf" srcId="{98EF1B14-6B82-4AEE-A4D4-1CE12A2497ED}" destId="{005486C8-4445-4E69-B192-AB48E55D7BD1}" srcOrd="7" destOrd="0" presId="urn:microsoft.com/office/officeart/2005/8/layout/cycle6"/>
    <dgm:cxn modelId="{C244B774-6E84-4514-94E8-A67C5D62C062}" type="presParOf" srcId="{98EF1B14-6B82-4AEE-A4D4-1CE12A2497ED}" destId="{36DEC074-93F0-4920-9D02-0A0B7054594C}" srcOrd="8" destOrd="0" presId="urn:microsoft.com/office/officeart/2005/8/layout/cycle6"/>
    <dgm:cxn modelId="{41A096BC-0349-490D-9CF7-54E4EB8CE27D}" type="presParOf" srcId="{98EF1B14-6B82-4AEE-A4D4-1CE12A2497ED}" destId="{5449983B-659C-41F8-BE9E-C1B36E2409A6}" srcOrd="9" destOrd="0" presId="urn:microsoft.com/office/officeart/2005/8/layout/cycle6"/>
    <dgm:cxn modelId="{BC468C5D-7A31-4546-9D56-691833FA2633}" type="presParOf" srcId="{98EF1B14-6B82-4AEE-A4D4-1CE12A2497ED}" destId="{5CD56D2B-09C7-4C44-87A9-95AF18E2EC78}" srcOrd="10" destOrd="0" presId="urn:microsoft.com/office/officeart/2005/8/layout/cycle6"/>
    <dgm:cxn modelId="{F43A33A9-147A-495F-88A0-45EF5539274B}" type="presParOf" srcId="{98EF1B14-6B82-4AEE-A4D4-1CE12A2497ED}" destId="{55157A2B-4016-42D7-96AE-7B7A222870B0}" srcOrd="11" destOrd="0" presId="urn:microsoft.com/office/officeart/2005/8/layout/cycle6"/>
    <dgm:cxn modelId="{67FFFA10-BC4A-40B9-AA42-477A779C343B}" type="presParOf" srcId="{98EF1B14-6B82-4AEE-A4D4-1CE12A2497ED}" destId="{42F32E1D-C40B-4A09-91BA-11DAA89D5B70}" srcOrd="12" destOrd="0" presId="urn:microsoft.com/office/officeart/2005/8/layout/cycle6"/>
    <dgm:cxn modelId="{1627795F-61CD-41CF-9D46-1A55BAAEC64E}" type="presParOf" srcId="{98EF1B14-6B82-4AEE-A4D4-1CE12A2497ED}" destId="{130889AE-6E92-40DA-97B4-817413DE7ED7}" srcOrd="13" destOrd="0" presId="urn:microsoft.com/office/officeart/2005/8/layout/cycle6"/>
    <dgm:cxn modelId="{D8C46C9E-78E9-47C1-B8DD-BB95819EEA2C}" type="presParOf" srcId="{98EF1B14-6B82-4AEE-A4D4-1CE12A2497ED}" destId="{84142B13-69B1-4C54-90A0-167AF3A6F3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A3DB3-D324-4ACE-BDEC-CE5652AD86B7}">
      <dsp:nvSpPr>
        <dsp:cNvPr id="0" name=""/>
        <dsp:cNvSpPr/>
      </dsp:nvSpPr>
      <dsp:spPr>
        <a:xfrm>
          <a:off x="3040235" y="780"/>
          <a:ext cx="1953596" cy="126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ova"/>
            </a:rPr>
            <a:t>Reach</a:t>
          </a:r>
          <a:endParaRPr lang="en-US" sz="1900" kern="1200"/>
        </a:p>
      </dsp:txBody>
      <dsp:txXfrm>
        <a:off x="3102223" y="62768"/>
        <a:ext cx="1829620" cy="1145861"/>
      </dsp:txXfrm>
    </dsp:sp>
    <dsp:sp modelId="{814C8411-0E4E-42DE-8BF8-F82CA8C4BEBC}">
      <dsp:nvSpPr>
        <dsp:cNvPr id="0" name=""/>
        <dsp:cNvSpPr/>
      </dsp:nvSpPr>
      <dsp:spPr>
        <a:xfrm>
          <a:off x="1480688" y="635698"/>
          <a:ext cx="5072689" cy="5072689"/>
        </a:xfrm>
        <a:custGeom>
          <a:avLst/>
          <a:gdLst/>
          <a:ahLst/>
          <a:cxnLst/>
          <a:rect l="0" t="0" r="0" b="0"/>
          <a:pathLst>
            <a:path>
              <a:moveTo>
                <a:pt x="3526555" y="201279"/>
              </a:moveTo>
              <a:arcTo wR="2536344" hR="2536344" stAng="17578795" swAng="19608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A8F2-2F2E-4613-A2CE-9ECA777EB31D}">
      <dsp:nvSpPr>
        <dsp:cNvPr id="0" name=""/>
        <dsp:cNvSpPr/>
      </dsp:nvSpPr>
      <dsp:spPr>
        <a:xfrm>
          <a:off x="5452442" y="1753351"/>
          <a:ext cx="1953596" cy="126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ova"/>
            </a:rPr>
            <a:t>Adoption</a:t>
          </a:r>
          <a:endParaRPr lang="en-US" sz="1900" kern="1200"/>
        </a:p>
      </dsp:txBody>
      <dsp:txXfrm>
        <a:off x="5514430" y="1815339"/>
        <a:ext cx="1829620" cy="1145861"/>
      </dsp:txXfrm>
    </dsp:sp>
    <dsp:sp modelId="{E03E6CD9-33BD-49ED-8CF3-B44603F97313}">
      <dsp:nvSpPr>
        <dsp:cNvPr id="0" name=""/>
        <dsp:cNvSpPr/>
      </dsp:nvSpPr>
      <dsp:spPr>
        <a:xfrm>
          <a:off x="1480688" y="635698"/>
          <a:ext cx="5072689" cy="5072689"/>
        </a:xfrm>
        <a:custGeom>
          <a:avLst/>
          <a:gdLst/>
          <a:ahLst/>
          <a:cxnLst/>
          <a:rect l="0" t="0" r="0" b="0"/>
          <a:pathLst>
            <a:path>
              <a:moveTo>
                <a:pt x="5069218" y="2403699"/>
              </a:moveTo>
              <a:arcTo wR="2536344" hR="2536344" stAng="21420131" swAng="2195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BE848-8A28-40D3-8B1C-08EC1FB8CC3C}">
      <dsp:nvSpPr>
        <dsp:cNvPr id="0" name=""/>
        <dsp:cNvSpPr/>
      </dsp:nvSpPr>
      <dsp:spPr>
        <a:xfrm>
          <a:off x="4531061" y="4589070"/>
          <a:ext cx="1953596" cy="126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ova"/>
            </a:rPr>
            <a:t>Implementation</a:t>
          </a:r>
          <a:endParaRPr lang="en-US" sz="1900" kern="1200"/>
        </a:p>
      </dsp:txBody>
      <dsp:txXfrm>
        <a:off x="4593049" y="4651058"/>
        <a:ext cx="1829620" cy="1145861"/>
      </dsp:txXfrm>
    </dsp:sp>
    <dsp:sp modelId="{36DEC074-93F0-4920-9D02-0A0B7054594C}">
      <dsp:nvSpPr>
        <dsp:cNvPr id="0" name=""/>
        <dsp:cNvSpPr/>
      </dsp:nvSpPr>
      <dsp:spPr>
        <a:xfrm>
          <a:off x="1480688" y="635698"/>
          <a:ext cx="5072689" cy="5072689"/>
        </a:xfrm>
        <a:custGeom>
          <a:avLst/>
          <a:gdLst/>
          <a:ahLst/>
          <a:cxnLst/>
          <a:rect l="0" t="0" r="0" b="0"/>
          <a:pathLst>
            <a:path>
              <a:moveTo>
                <a:pt x="3040301" y="5022118"/>
              </a:moveTo>
              <a:arcTo wR="2536344" hR="2536344" stAng="4712364" swAng="13752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9983B-659C-41F8-BE9E-C1B36E2409A6}">
      <dsp:nvSpPr>
        <dsp:cNvPr id="0" name=""/>
        <dsp:cNvSpPr/>
      </dsp:nvSpPr>
      <dsp:spPr>
        <a:xfrm>
          <a:off x="1549409" y="4589070"/>
          <a:ext cx="1953596" cy="126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ova"/>
            </a:rPr>
            <a:t>Effectiveness</a:t>
          </a:r>
          <a:endParaRPr lang="en-US" sz="1900" kern="1200"/>
        </a:p>
      </dsp:txBody>
      <dsp:txXfrm>
        <a:off x="1611397" y="4651058"/>
        <a:ext cx="1829620" cy="1145861"/>
      </dsp:txXfrm>
    </dsp:sp>
    <dsp:sp modelId="{55157A2B-4016-42D7-96AE-7B7A222870B0}">
      <dsp:nvSpPr>
        <dsp:cNvPr id="0" name=""/>
        <dsp:cNvSpPr/>
      </dsp:nvSpPr>
      <dsp:spPr>
        <a:xfrm>
          <a:off x="1480688" y="635698"/>
          <a:ext cx="5072689" cy="5072689"/>
        </a:xfrm>
        <a:custGeom>
          <a:avLst/>
          <a:gdLst/>
          <a:ahLst/>
          <a:cxnLst/>
          <a:rect l="0" t="0" r="0" b="0"/>
          <a:pathLst>
            <a:path>
              <a:moveTo>
                <a:pt x="423730" y="3939878"/>
              </a:moveTo>
              <a:arcTo wR="2536344" hR="2536344" stAng="8784094" swAng="2195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2E1D-C40B-4A09-91BA-11DAA89D5B70}">
      <dsp:nvSpPr>
        <dsp:cNvPr id="0" name=""/>
        <dsp:cNvSpPr/>
      </dsp:nvSpPr>
      <dsp:spPr>
        <a:xfrm>
          <a:off x="628028" y="1753351"/>
          <a:ext cx="1953596" cy="126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Nova"/>
            </a:rPr>
            <a:t>Maintenance</a:t>
          </a:r>
          <a:endParaRPr lang="en-US" sz="1900" kern="1200"/>
        </a:p>
      </dsp:txBody>
      <dsp:txXfrm>
        <a:off x="690016" y="1815339"/>
        <a:ext cx="1829620" cy="1145861"/>
      </dsp:txXfrm>
    </dsp:sp>
    <dsp:sp modelId="{84142B13-69B1-4C54-90A0-167AF3A6F372}">
      <dsp:nvSpPr>
        <dsp:cNvPr id="0" name=""/>
        <dsp:cNvSpPr/>
      </dsp:nvSpPr>
      <dsp:spPr>
        <a:xfrm>
          <a:off x="1480688" y="635698"/>
          <a:ext cx="5072689" cy="5072689"/>
        </a:xfrm>
        <a:custGeom>
          <a:avLst/>
          <a:gdLst/>
          <a:ahLst/>
          <a:cxnLst/>
          <a:rect l="0" t="0" r="0" b="0"/>
          <a:pathLst>
            <a:path>
              <a:moveTo>
                <a:pt x="442053" y="1105614"/>
              </a:moveTo>
              <a:arcTo wR="2536344" hR="2536344" stAng="12860354" swAng="19608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2221" y="892147"/>
            <a:ext cx="4513557" cy="25388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EF9C3-6622-46D8-B52F-444C04EEEB6C}"/>
              </a:ext>
            </a:extLst>
          </p:cNvPr>
          <p:cNvSpPr>
            <a:spLocks noChangeAspect="1"/>
          </p:cNvSpPr>
          <p:nvPr/>
        </p:nvSpPr>
        <p:spPr>
          <a:xfrm>
            <a:off x="0" y="219019"/>
            <a:ext cx="6857999" cy="515594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UTK Horiz_R">
            <a:extLst>
              <a:ext uri="{FF2B5EF4-FFF2-40B4-BE49-F238E27FC236}">
                <a16:creationId xmlns:a16="http://schemas.microsoft.com/office/drawing/2014/main" id="{5AE1D029-3359-4019-AE1E-E2DFB10D4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8189" y="363344"/>
            <a:ext cx="970075" cy="217635"/>
            <a:chOff x="0" y="1299"/>
            <a:chExt cx="7680" cy="1723"/>
          </a:xfrm>
        </p:grpSpPr>
        <p:sp>
          <p:nvSpPr>
            <p:cNvPr id="10" name="T fill">
              <a:extLst>
                <a:ext uri="{FF2B5EF4-FFF2-40B4-BE49-F238E27FC236}">
                  <a16:creationId xmlns:a16="http://schemas.microsoft.com/office/drawing/2014/main" id="{1435F426-ED13-4CA8-AEE5-ED5A3AB6F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ype">
              <a:extLst>
                <a:ext uri="{FF2B5EF4-FFF2-40B4-BE49-F238E27FC236}">
                  <a16:creationId xmlns:a16="http://schemas.microsoft.com/office/drawing/2014/main" id="{DA63481C-9A34-4F9A-9EFA-445053B975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Power T">
              <a:extLst>
                <a:ext uri="{FF2B5EF4-FFF2-40B4-BE49-F238E27FC236}">
                  <a16:creationId xmlns:a16="http://schemas.microsoft.com/office/drawing/2014/main" id="{EFB07273-CCEA-4154-B732-80E95F37B4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021" y="254365"/>
            <a:ext cx="1808276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4C43107C-0EFE-49AA-96DD-13AB46453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44" userDrawn="1">
          <p15:clr>
            <a:srgbClr val="F26B43"/>
          </p15:clr>
        </p15:guide>
        <p15:guide id="2" pos="41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Marissa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6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>
                <a:latin typeface="Arial Nova"/>
              </a:rPr>
              <a:t>Sherifa (both parts)</a:t>
            </a:r>
          </a:p>
          <a:p>
            <a:pPr>
              <a:buNone/>
            </a:pPr>
            <a:endParaRPr lang="en-US" b="1" u="sng">
              <a:latin typeface="Arial Nova"/>
            </a:endParaRPr>
          </a:p>
          <a:p>
            <a:pPr>
              <a:buNone/>
            </a:pPr>
            <a:r>
              <a:rPr lang="en-US" b="1" u="sng">
                <a:latin typeface="Arial Nova"/>
              </a:rPr>
              <a:t>Evaluation:</a:t>
            </a:r>
            <a:r>
              <a:rPr lang="en-US">
                <a:latin typeface="Arial Nova"/>
              </a:rPr>
              <a:t> Identify an evaluation plan for the Knoxville/Knox County food systems dashboard. We propose a combination of process and outcome evaluation to enhance the usability and acceptability of the dashboard for various stakeholders (community members, organizations, providers, </a:t>
            </a:r>
            <a:r>
              <a:rPr lang="en-US" err="1">
                <a:latin typeface="Arial Nova"/>
              </a:rPr>
              <a:t>etc</a:t>
            </a:r>
            <a:r>
              <a:rPr lang="en-US">
                <a:latin typeface="Arial Nova"/>
              </a:rPr>
              <a:t>).</a:t>
            </a:r>
            <a:endParaRPr lang="en-US"/>
          </a:p>
          <a:p>
            <a:pPr>
              <a:buNone/>
            </a:pPr>
            <a:br>
              <a:rPr lang="en-US"/>
            </a:br>
            <a:r>
              <a:rPr lang="en-US" b="1" u="sng">
                <a:latin typeface="Arial Nova"/>
              </a:rPr>
              <a:t>CQI:</a:t>
            </a:r>
            <a:r>
              <a:rPr lang="en-US">
                <a:latin typeface="Arial Nova"/>
              </a:rPr>
              <a:t> An ongoing plan for improving quality of the food systems dashboard to facilitate successful achievement of the goal. This will be based on the outcome of the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Shovon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Shovon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Shovon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1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Iyanuoluwa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9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Emilie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7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Emilie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Marissa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Sherifa 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22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Nova"/>
              </a:rPr>
              <a:t>Sherifa</a:t>
            </a:r>
          </a:p>
          <a:p>
            <a:pPr marL="285750" indent="-285750">
              <a:buFont typeface="Arial"/>
            </a:pPr>
            <a:r>
              <a:rPr lang="en-US" dirty="0">
                <a:latin typeface="Arial Nova"/>
              </a:rPr>
              <a:t>Stakeholder engagement and input</a:t>
            </a:r>
          </a:p>
          <a:p>
            <a:pPr marL="285750" indent="-285750">
              <a:buFont typeface="Arial"/>
            </a:pPr>
            <a:r>
              <a:rPr lang="en-US" dirty="0">
                <a:latin typeface="Arial Nova"/>
              </a:rPr>
              <a:t>Identification and outreach to potential partner organizations</a:t>
            </a:r>
          </a:p>
          <a:p>
            <a:pPr marL="285750" indent="-285750">
              <a:buFont typeface="Arial"/>
            </a:pPr>
            <a:r>
              <a:rPr lang="en-US" dirty="0">
                <a:latin typeface="Arial Nova"/>
              </a:rPr>
              <a:t>Tracking organizations actively using the dashboard and resources </a:t>
            </a:r>
          </a:p>
          <a:p>
            <a:pPr marL="285750" indent="-285750">
              <a:buFont typeface="Arial"/>
            </a:pPr>
            <a:r>
              <a:rPr lang="en-US" dirty="0">
                <a:latin typeface="Arial Nova"/>
              </a:rPr>
              <a:t>Focus groups/ 1-1 interview to assess barriers</a:t>
            </a:r>
          </a:p>
          <a:p>
            <a:pPr marL="285750" indent="-285750">
              <a:buFont typeface="Arial"/>
            </a:pPr>
            <a:r>
              <a:rPr lang="en-US" dirty="0">
                <a:latin typeface="Arial Nova"/>
              </a:rPr>
              <a:t>Adverse social media screening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Emilie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4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Komal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Last bullet point – if we notice certain community partners aren't participating or using the dashboard, increase outreach/education to try to get more people involved.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6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Shovon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6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Shovon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31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Rizwan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2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Iyanuoluwa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9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Sherifa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Quarterly review of resources in the community – are there new organizations or groups that should be contacted for involvement in the dashboard? Are hours of operation up to date for all resources on the dashboard</a:t>
            </a:r>
            <a:endParaRPr lang="en-US" dirty="0"/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8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Iyanuoluwa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4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Iyanuoluwa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Emilie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Emilie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6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en-US">
                <a:latin typeface="Arial Nova"/>
              </a:rPr>
              <a:t>GIS mapping of food access (farmers markets, food pantries, grocery stores and markets, </a:t>
            </a:r>
            <a:r>
              <a:rPr lang="en-US" err="1">
                <a:latin typeface="Arial Nova"/>
              </a:rPr>
              <a:t>etc</a:t>
            </a:r>
            <a:r>
              <a:rPr lang="en-US">
                <a:latin typeface="Arial Nova"/>
              </a:rPr>
              <a:t>)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en-US">
                <a:latin typeface="Arial Nova"/>
              </a:rPr>
              <a:t>Resources for: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latin typeface="Arial Nova"/>
              </a:rPr>
              <a:t>Community members – info on applying and access federal nutrition assistance program benefits (SNAP, WIC, </a:t>
            </a:r>
            <a:r>
              <a:rPr lang="en-US" err="1">
                <a:latin typeface="Arial Nova"/>
              </a:rPr>
              <a:t>etc</a:t>
            </a:r>
            <a:r>
              <a:rPr lang="en-US">
                <a:latin typeface="Arial Nova"/>
              </a:rPr>
              <a:t>)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latin typeface="Arial Nova"/>
              </a:rPr>
              <a:t>Community organizations – collaborations, volunteers needed, </a:t>
            </a:r>
            <a:r>
              <a:rPr lang="en-US" err="1">
                <a:latin typeface="Arial Nova"/>
              </a:rPr>
              <a:t>etc</a:t>
            </a:r>
            <a:endParaRPr lang="en-US">
              <a:latin typeface="Arial Nova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latin typeface="Arial Nova"/>
              </a:rPr>
              <a:t>Research, evaluation, and trainings – training on cultural competency, resources for organizations to </a:t>
            </a:r>
            <a:r>
              <a:rPr lang="en-US" err="1">
                <a:latin typeface="Arial Nova"/>
              </a:rPr>
              <a:t>leverge</a:t>
            </a:r>
            <a:r>
              <a:rPr lang="en-US">
                <a:latin typeface="Arial Nova"/>
              </a:rPr>
              <a:t>, findings from evaluations, research related to food security and the food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Emilie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1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Rizwan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>
                <a:latin typeface="Arial Nova"/>
              </a:rPr>
              <a:t>Rizwan</a:t>
            </a:r>
          </a:p>
          <a:p>
            <a:pPr>
              <a:buNone/>
            </a:pPr>
            <a:endParaRPr lang="en-US" b="1">
              <a:latin typeface="Arial Nova"/>
            </a:endParaRPr>
          </a:p>
          <a:p>
            <a:pPr>
              <a:buNone/>
            </a:pPr>
            <a:r>
              <a:rPr lang="en-US" b="1">
                <a:latin typeface="Arial Nova"/>
              </a:rPr>
              <a:t>Continuous Quality Improvement (CQI):</a:t>
            </a:r>
            <a:r>
              <a:rPr lang="en-US">
                <a:latin typeface="Arial Nova"/>
              </a:rPr>
              <a:t> It is a continuous and ongoing effort to achieve measurable improvements in the efficiency, effectiveness, performance, accountability, outcomes, and other indicators of quality for state and local program levels.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Komal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6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he H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2ED1D7-4803-4C4A-9965-3B1634644815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366" t="21034" r="6964" b="2460"/>
          <a:stretch/>
        </p:blipFill>
        <p:spPr>
          <a:xfrm>
            <a:off x="0" y="2"/>
            <a:ext cx="12198096" cy="68579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8945DE-F130-4CD9-AD26-0D5B9F34A914}"/>
              </a:ext>
            </a:extLst>
          </p:cNvPr>
          <p:cNvSpPr/>
          <p:nvPr userDrawn="1"/>
        </p:nvSpPr>
        <p:spPr>
          <a:xfrm>
            <a:off x="457201" y="0"/>
            <a:ext cx="56388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91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9" name="UTK Centered">
            <a:extLst>
              <a:ext uri="{FF2B5EF4-FFF2-40B4-BE49-F238E27FC236}">
                <a16:creationId xmlns:a16="http://schemas.microsoft.com/office/drawing/2014/main" id="{BD95262E-8A65-41BE-8D16-5B6844C0B4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69303" y="4109165"/>
            <a:ext cx="2661855" cy="1797998"/>
            <a:chOff x="-2931" y="-4852"/>
            <a:chExt cx="17157" cy="11589"/>
          </a:xfrm>
        </p:grpSpPr>
        <p:sp>
          <p:nvSpPr>
            <p:cNvPr id="20" name="T fill">
              <a:extLst>
                <a:ext uri="{FF2B5EF4-FFF2-40B4-BE49-F238E27FC236}">
                  <a16:creationId xmlns:a16="http://schemas.microsoft.com/office/drawing/2014/main" id="{23DC3071-2D59-4F36-B902-95213296A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ype">
              <a:extLst>
                <a:ext uri="{FF2B5EF4-FFF2-40B4-BE49-F238E27FC236}">
                  <a16:creationId xmlns:a16="http://schemas.microsoft.com/office/drawing/2014/main" id="{15518F2F-F865-4702-B462-144567D323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Power T block">
              <a:extLst>
                <a:ext uri="{FF2B5EF4-FFF2-40B4-BE49-F238E27FC236}">
                  <a16:creationId xmlns:a16="http://schemas.microsoft.com/office/drawing/2014/main" id="{44B6A79B-1686-4F4D-94EE-C075995538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13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28601"/>
            <a:ext cx="5430253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 hidden="1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430253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121225-E67C-437E-834A-25CD1B32D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11555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1A07FCD8-3BB1-4FF9-A3B5-7C203A60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05104F7-00AD-4F64-874E-304171A4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B1989F-4896-4364-B631-428DE2B7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4547" y="228601"/>
            <a:ext cx="5430253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 hidden="1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4547" y="1825625"/>
            <a:ext cx="5430253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121225-E67C-437E-834A-25CD1B32D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D760A07-345B-40F2-B8C0-6C66BB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7B40D33-171A-4D6F-AC92-C54E722F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AB2FE1A-CC7E-4520-92C6-384EC2F0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4DB656-2AD3-4B6D-B912-AA14E43934E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UTK Horiz_R">
            <a:extLst>
              <a:ext uri="{FF2B5EF4-FFF2-40B4-BE49-F238E27FC236}">
                <a16:creationId xmlns:a16="http://schemas.microsoft.com/office/drawing/2014/main" id="{A2B702E1-95B6-4EC2-9232-1A178B938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" name="T fill" hidden="1">
              <a:extLst>
                <a:ext uri="{FF2B5EF4-FFF2-40B4-BE49-F238E27FC236}">
                  <a16:creationId xmlns:a16="http://schemas.microsoft.com/office/drawing/2014/main" id="{9CEE6628-1386-4A0C-BAFF-931C89F3C0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ype">
              <a:extLst>
                <a:ext uri="{FF2B5EF4-FFF2-40B4-BE49-F238E27FC236}">
                  <a16:creationId xmlns:a16="http://schemas.microsoft.com/office/drawing/2014/main" id="{92B6B725-8893-4D4A-814B-E6809FB6FE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Power T">
              <a:extLst>
                <a:ext uri="{FF2B5EF4-FFF2-40B4-BE49-F238E27FC236}">
                  <a16:creationId xmlns:a16="http://schemas.microsoft.com/office/drawing/2014/main" id="{EA4F30E0-A25B-4F95-AB11-7478B8BDBD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A9D0E8A-079C-469C-8EFD-E5B886491A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277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F062795-CA06-4DC5-8E36-E1CCB23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561DC46-605C-45B1-B99A-70446236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B995BD6-CFF3-4E17-8ED0-5D87EFF6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A3C71-0AD6-4ACF-A079-D135E8EA575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UTK Horiz_R">
            <a:extLst>
              <a:ext uri="{FF2B5EF4-FFF2-40B4-BE49-F238E27FC236}">
                <a16:creationId xmlns:a16="http://schemas.microsoft.com/office/drawing/2014/main" id="{D7C10C60-F0E9-401E-B1AE-78D7FB31A8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0" name="T fill" hidden="1">
              <a:extLst>
                <a:ext uri="{FF2B5EF4-FFF2-40B4-BE49-F238E27FC236}">
                  <a16:creationId xmlns:a16="http://schemas.microsoft.com/office/drawing/2014/main" id="{B889472D-3CF6-4D76-91CD-B15AAC8185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ype">
              <a:extLst>
                <a:ext uri="{FF2B5EF4-FFF2-40B4-BE49-F238E27FC236}">
                  <a16:creationId xmlns:a16="http://schemas.microsoft.com/office/drawing/2014/main" id="{190C6F36-943D-480A-BEC4-9FE959EFF6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Power T">
              <a:extLst>
                <a:ext uri="{FF2B5EF4-FFF2-40B4-BE49-F238E27FC236}">
                  <a16:creationId xmlns:a16="http://schemas.microsoft.com/office/drawing/2014/main" id="{052FB503-AC74-4C64-8176-0EFA65B53C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F16959D-9AE7-4935-A4C3-FABF62F2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743C078-638D-46A7-9156-199899A3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083A4D7-C72A-44AE-89CA-8687C3F0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3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311844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97226-AD9A-4716-950C-2928B604B01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718A085F-99B6-4121-8D97-F7ADEAE382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5" name="T fill" hidden="1">
              <a:extLst>
                <a:ext uri="{FF2B5EF4-FFF2-40B4-BE49-F238E27FC236}">
                  <a16:creationId xmlns:a16="http://schemas.microsoft.com/office/drawing/2014/main" id="{42CFF7CA-4085-4288-93EF-5223B2723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ype">
              <a:extLst>
                <a:ext uri="{FF2B5EF4-FFF2-40B4-BE49-F238E27FC236}">
                  <a16:creationId xmlns:a16="http://schemas.microsoft.com/office/drawing/2014/main" id="{51D92B88-0AB2-4F0A-A1A6-80F8B57284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Power T">
              <a:extLst>
                <a:ext uri="{FF2B5EF4-FFF2-40B4-BE49-F238E27FC236}">
                  <a16:creationId xmlns:a16="http://schemas.microsoft.com/office/drawing/2014/main" id="{EC77DE78-3A63-4148-83D9-26B717E25F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A660581-A64E-4983-8D6C-F96F89E7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F8F2701F-D63A-4BC7-B67D-E3D34B1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952F882-7811-40A1-A211-934FAF36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44072-A04B-4000-A688-7203EC9CF96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50421D3A-B1D9-4300-9623-D4856361FB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09CFCAE-C8F8-4222-B741-8849F837A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A7BBD575-A22C-46DE-A4B8-938B1D76C7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AB9B021B-C7DD-4DBF-B4C8-806441F2EF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983403D-46E0-49C1-8379-5F44BC70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A8F40A6D-8084-4FCA-B313-F4BDA53F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F78E67F-46D6-4034-ABF3-1AD6D893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0" y="4145288"/>
            <a:ext cx="4651709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28758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C7FAC-8640-4220-971F-94CC6D17796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UTK Horiz_R">
            <a:extLst>
              <a:ext uri="{FF2B5EF4-FFF2-40B4-BE49-F238E27FC236}">
                <a16:creationId xmlns:a16="http://schemas.microsoft.com/office/drawing/2014/main" id="{2CB8A05A-CD5B-456D-A510-F0E71BE75F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8" name="T fill" hidden="1">
              <a:extLst>
                <a:ext uri="{FF2B5EF4-FFF2-40B4-BE49-F238E27FC236}">
                  <a16:creationId xmlns:a16="http://schemas.microsoft.com/office/drawing/2014/main" id="{F9A20AC1-345F-456A-B518-22B16BEDA9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ype">
              <a:extLst>
                <a:ext uri="{FF2B5EF4-FFF2-40B4-BE49-F238E27FC236}">
                  <a16:creationId xmlns:a16="http://schemas.microsoft.com/office/drawing/2014/main" id="{0CBBF0D1-C5F5-4A82-B5F1-30F25489E4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Power T">
              <a:extLst>
                <a:ext uri="{FF2B5EF4-FFF2-40B4-BE49-F238E27FC236}">
                  <a16:creationId xmlns:a16="http://schemas.microsoft.com/office/drawing/2014/main" id="{F36178A9-62F8-4FD1-9B45-492C4F2B85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2050CB8-5B0E-42E7-AABF-5763E53C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F0EFEA0-DAF3-47EC-9DE0-D606B4AA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F61F12E-A586-40EC-8CF8-0BD1FC3F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28758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28758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363217-2D76-4935-B860-12E9B80ACA8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8B3B0646-9A7E-4CBE-BB2B-D3031D537A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77B6A5C9-2FCA-4D35-9EC7-F0766B366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D8063DAE-F36A-44C3-8052-638160260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BC46B79E-169B-4376-B4FE-50D9C296A3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46EEE9D9-DFB0-4C9C-B0FF-9831F81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2C8441A0-3B15-4E6F-9AB7-67B5208F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1751C83-81CC-4BF3-B02E-DF0434AC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28758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28758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28758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2509F-C50C-43CE-B715-13763CF3504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DE0E5FB4-1162-4730-B647-478EFE4A82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6C014A8-DE7A-4C86-96EF-3905EAC0C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3A346969-3A2E-445A-9C03-F5B1E34A08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0DEF87A7-7D86-4884-B110-64D0516F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2794AFA-4542-4B40-852C-C0435B4E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9A53203-4FF6-4A23-87EF-91ED86C7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0A0F888-6943-4E94-8967-1DD98900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A3C71-0AD6-4ACF-A079-D135E8EA575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UTK Horiz_R">
            <a:extLst>
              <a:ext uri="{FF2B5EF4-FFF2-40B4-BE49-F238E27FC236}">
                <a16:creationId xmlns:a16="http://schemas.microsoft.com/office/drawing/2014/main" id="{D7C10C60-F0E9-401E-B1AE-78D7FB31A8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0" name="T fill" hidden="1">
              <a:extLst>
                <a:ext uri="{FF2B5EF4-FFF2-40B4-BE49-F238E27FC236}">
                  <a16:creationId xmlns:a16="http://schemas.microsoft.com/office/drawing/2014/main" id="{B889472D-3CF6-4D76-91CD-B15AAC8185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ype">
              <a:extLst>
                <a:ext uri="{FF2B5EF4-FFF2-40B4-BE49-F238E27FC236}">
                  <a16:creationId xmlns:a16="http://schemas.microsoft.com/office/drawing/2014/main" id="{190C6F36-943D-480A-BEC4-9FE959EFF6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Power T">
              <a:extLst>
                <a:ext uri="{FF2B5EF4-FFF2-40B4-BE49-F238E27FC236}">
                  <a16:creationId xmlns:a16="http://schemas.microsoft.com/office/drawing/2014/main" id="{052FB503-AC74-4C64-8176-0EFA65B53C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9EFA9863-B948-410F-9E5B-DC7870DD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F9929FA-C903-47F5-A405-13D0D233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655CD01-A4DC-4E0A-891D-A6E2A5AF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Mascot Sta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E04991-562A-4DE2-A5BA-5C3B26CEC3B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11334" t="15157" r="6588" b="15372"/>
          <a:stretch/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8945DE-F130-4CD9-AD26-0D5B9F34A914}"/>
              </a:ext>
            </a:extLst>
          </p:cNvPr>
          <p:cNvSpPr/>
          <p:nvPr userDrawn="1"/>
        </p:nvSpPr>
        <p:spPr>
          <a:xfrm>
            <a:off x="6096000" y="0"/>
            <a:ext cx="56388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530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9" name="UTK Centered">
            <a:extLst>
              <a:ext uri="{FF2B5EF4-FFF2-40B4-BE49-F238E27FC236}">
                <a16:creationId xmlns:a16="http://schemas.microsoft.com/office/drawing/2014/main" id="{BD95262E-8A65-41BE-8D16-5B6844C0B4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560842" y="4109165"/>
            <a:ext cx="2661855" cy="1797998"/>
            <a:chOff x="-2931" y="-4852"/>
            <a:chExt cx="17157" cy="11589"/>
          </a:xfrm>
        </p:grpSpPr>
        <p:sp>
          <p:nvSpPr>
            <p:cNvPr id="20" name="T fill">
              <a:extLst>
                <a:ext uri="{FF2B5EF4-FFF2-40B4-BE49-F238E27FC236}">
                  <a16:creationId xmlns:a16="http://schemas.microsoft.com/office/drawing/2014/main" id="{23DC3071-2D59-4F36-B902-95213296A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ype">
              <a:extLst>
                <a:ext uri="{FF2B5EF4-FFF2-40B4-BE49-F238E27FC236}">
                  <a16:creationId xmlns:a16="http://schemas.microsoft.com/office/drawing/2014/main" id="{15518F2F-F865-4702-B462-144567D323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Power T block">
              <a:extLst>
                <a:ext uri="{FF2B5EF4-FFF2-40B4-BE49-F238E27FC236}">
                  <a16:creationId xmlns:a16="http://schemas.microsoft.com/office/drawing/2014/main" id="{44B6A79B-1686-4F4D-94EE-C075995538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387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11844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97226-AD9A-4716-950C-2928B604B01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718A085F-99B6-4121-8D97-F7ADEAE382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5" name="T fill" hidden="1">
              <a:extLst>
                <a:ext uri="{FF2B5EF4-FFF2-40B4-BE49-F238E27FC236}">
                  <a16:creationId xmlns:a16="http://schemas.microsoft.com/office/drawing/2014/main" id="{42CFF7CA-4085-4288-93EF-5223B2723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ype">
              <a:extLst>
                <a:ext uri="{FF2B5EF4-FFF2-40B4-BE49-F238E27FC236}">
                  <a16:creationId xmlns:a16="http://schemas.microsoft.com/office/drawing/2014/main" id="{51D92B88-0AB2-4F0A-A1A6-80F8B57284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Power T">
              <a:extLst>
                <a:ext uri="{FF2B5EF4-FFF2-40B4-BE49-F238E27FC236}">
                  <a16:creationId xmlns:a16="http://schemas.microsoft.com/office/drawing/2014/main" id="{EC77DE78-3A63-4148-83D9-26B717E25F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14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44072-A04B-4000-A688-7203EC9CF96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50421D3A-B1D9-4300-9623-D4856361FB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09CFCAE-C8F8-4222-B741-8849F837A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A7BBD575-A22C-46DE-A4B8-938B1D76C7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AB9B021B-C7DD-4DBF-B4C8-806441F2EF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5B91D6B-039D-4776-A018-E4C8E37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EBB6EBA-D05D-4768-BAD9-4F05D59F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BC586CD-FC15-4C65-8D1E-00942736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6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C7FAC-8640-4220-971F-94CC6D17796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UTK Horiz_R">
            <a:extLst>
              <a:ext uri="{FF2B5EF4-FFF2-40B4-BE49-F238E27FC236}">
                <a16:creationId xmlns:a16="http://schemas.microsoft.com/office/drawing/2014/main" id="{2CB8A05A-CD5B-456D-A510-F0E71BE75F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8" name="T fill" hidden="1">
              <a:extLst>
                <a:ext uri="{FF2B5EF4-FFF2-40B4-BE49-F238E27FC236}">
                  <a16:creationId xmlns:a16="http://schemas.microsoft.com/office/drawing/2014/main" id="{F9A20AC1-345F-456A-B518-22B16BEDA9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ype">
              <a:extLst>
                <a:ext uri="{FF2B5EF4-FFF2-40B4-BE49-F238E27FC236}">
                  <a16:creationId xmlns:a16="http://schemas.microsoft.com/office/drawing/2014/main" id="{0CBBF0D1-C5F5-4A82-B5F1-30F25489E4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Power T">
              <a:extLst>
                <a:ext uri="{FF2B5EF4-FFF2-40B4-BE49-F238E27FC236}">
                  <a16:creationId xmlns:a16="http://schemas.microsoft.com/office/drawing/2014/main" id="{F36178A9-62F8-4FD1-9B45-492C4F2B85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A63C74F-5523-4238-97A1-1F2B760B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BBDF5AFE-C389-46E9-B604-F41D844B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6962A50-E982-46D9-B35F-153F865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388466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88466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363217-2D76-4935-B860-12E9B80ACA8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8B3B0646-9A7E-4CBE-BB2B-D3031D537A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77B6A5C9-2FCA-4D35-9EC7-F0766B366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D8063DAE-F36A-44C3-8052-638160260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BC46B79E-169B-4376-B4FE-50D9C296A3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54EF557E-4158-4ADF-BDFE-B315ACFB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C65FD3E4-3477-4CF8-A652-E489834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7BAC002-60CA-49B0-B1F3-97EC3997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6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6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388466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88466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2509F-C50C-43CE-B715-13763CF3504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DE0E5FB4-1162-4730-B647-478EFE4A82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6C014A8-DE7A-4C86-96EF-3905EAC0C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3A346969-3A2E-445A-9C03-F5B1E34A08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0DEF87A7-7D86-4884-B110-64D0516F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9C1CE7AD-702A-4C7D-AA79-8290CAA0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085011CE-E16C-431C-A5CE-5827B64F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7F871542-871F-4050-9C93-F8FD7D51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4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A913D2-AE7C-478F-91D3-D5ECA28FF02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DA35-C08F-436B-BC32-7110CBB3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6"/>
            <a:ext cx="5400847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945E-AC2B-4A62-9F16-0BBE7FEA2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953" y="1825626"/>
            <a:ext cx="5400847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5358-983C-4BDA-AB6F-1D3D27E6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F6995-9A6F-4981-AD39-FB358641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72AF9-0574-452D-A73D-C4BFC634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B200BFC6-9C4C-484B-A921-26EED00DEE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155F912A-9658-4414-BF3D-F89E0B9FCC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0CE32F48-4DF3-4316-85C7-288369BED7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89D3219A-E4F4-461E-B419-3AE300FE56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0B7C54A4-3403-4FA1-BA1F-50742A33E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72213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F10B-9379-41FE-9379-4E3AA50021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1575772"/>
            <a:ext cx="5400846" cy="54959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F0462-A8D2-44F0-A70F-182C81B48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370023"/>
            <a:ext cx="5400846" cy="3513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61CB7-7AC1-488A-9B0D-4B29F833F9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3954" y="1575772"/>
            <a:ext cx="5400846" cy="54959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E850B-D4BC-4AF1-AD73-E08A69A50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3954" y="2370023"/>
            <a:ext cx="5400846" cy="3513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E2D7E-371A-4AF4-B3B2-93B34B4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42726-97EC-4182-8422-C2ED09370B3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531A1-730B-42D7-AD0E-0815807D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A2204-7C86-4079-B858-269E18C1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UTK Horiz_R">
            <a:extLst>
              <a:ext uri="{FF2B5EF4-FFF2-40B4-BE49-F238E27FC236}">
                <a16:creationId xmlns:a16="http://schemas.microsoft.com/office/drawing/2014/main" id="{E224D003-7846-428C-84EA-7CF03D61BEE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8" name="T fill" hidden="1">
              <a:extLst>
                <a:ext uri="{FF2B5EF4-FFF2-40B4-BE49-F238E27FC236}">
                  <a16:creationId xmlns:a16="http://schemas.microsoft.com/office/drawing/2014/main" id="{CD05AEBF-A4F6-494E-B7BA-8CFBE3AA1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ype">
              <a:extLst>
                <a:ext uri="{FF2B5EF4-FFF2-40B4-BE49-F238E27FC236}">
                  <a16:creationId xmlns:a16="http://schemas.microsoft.com/office/drawing/2014/main" id="{8035AD82-9079-47AD-83C2-C525976772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Power T">
              <a:extLst>
                <a:ext uri="{FF2B5EF4-FFF2-40B4-BE49-F238E27FC236}">
                  <a16:creationId xmlns:a16="http://schemas.microsoft.com/office/drawing/2014/main" id="{A5B921C8-C9F5-48B4-AD8A-AA760ED42F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551EB664-ABAB-4DFC-B59B-7B8D04842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3221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0D271676-1150-4616-93E4-C506F224F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5812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787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Line">
            <a:extLst>
              <a:ext uri="{FF2B5EF4-FFF2-40B4-BE49-F238E27FC236}">
                <a16:creationId xmlns:a16="http://schemas.microsoft.com/office/drawing/2014/main" id="{5359D3CD-F6D3-A1ED-DD12-B455553E8C25}"/>
              </a:ext>
            </a:extLst>
          </p:cNvPr>
          <p:cNvSpPr/>
          <p:nvPr userDrawn="1"/>
        </p:nvSpPr>
        <p:spPr>
          <a:xfrm flipV="1">
            <a:off x="3754966" y="1777767"/>
            <a:ext cx="0" cy="2640763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000000"/>
                </a:solidFill>
                <a:latin typeface="FreightSansLFPro Light"/>
                <a:ea typeface="FreightSansLFPro Light"/>
                <a:cs typeface="FreightSansLFPro Light"/>
                <a:sym typeface="FreightSansLFPro Light"/>
              </a:defRPr>
            </a:pPr>
            <a:endParaRPr sz="1600" kern="0">
              <a:solidFill>
                <a:srgbClr val="000000"/>
              </a:solidFill>
              <a:latin typeface="+mj-lt"/>
              <a:sym typeface="FreightSansLFPro Ligh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211219-04F1-11DD-D180-789F379CE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5623" y="2288927"/>
            <a:ext cx="6117016" cy="16110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/>
              <a:t>Lorem ipsum dolor sit </a:t>
            </a:r>
            <a:r>
              <a:rPr lang="en-US" sz="2800" err="1"/>
              <a:t>amet</a:t>
            </a:r>
            <a:r>
              <a:rPr lang="en-US" sz="2800"/>
              <a:t>, </a:t>
            </a:r>
            <a:r>
              <a:rPr lang="en-US" sz="2800" err="1"/>
              <a:t>consectetur</a:t>
            </a:r>
            <a:r>
              <a:rPr lang="en-US" sz="2800"/>
              <a:t> </a:t>
            </a:r>
            <a:r>
              <a:rPr lang="en-US" sz="2800" err="1"/>
              <a:t>adipiscing</a:t>
            </a:r>
            <a:r>
              <a:rPr lang="en-US" sz="2800"/>
              <a:t> </a:t>
            </a:r>
            <a:r>
              <a:rPr lang="en-US" sz="2800" err="1"/>
              <a:t>elit</a:t>
            </a:r>
            <a:r>
              <a:rPr lang="en-US" sz="280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DDF29-6528-7E73-C856-0D17E31E1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950" y="2331667"/>
            <a:ext cx="1525614" cy="15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ver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1108932-1706-4ECC-BACC-F6F9FA86E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lIns="274320" anchor="ctr"/>
          <a:lstStyle>
            <a:lvl1pPr marL="0" indent="0" algn="l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0530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Custom Photo Cover Page</a:t>
            </a:r>
          </a:p>
        </p:txBody>
      </p:sp>
    </p:spTree>
    <p:extLst>
      <p:ext uri="{BB962C8B-B14F-4D97-AF65-F5344CB8AC3E}">
        <p14:creationId xmlns:p14="http://schemas.microsoft.com/office/powerpoint/2010/main" val="162658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373145" y="661916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63DE947-20C7-07B3-B599-59DDA74DC2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9053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E233D9-133D-B2B7-3899-B9EE86608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430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E2C6F58-210F-E81A-3B76-7A0894141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8654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BE5A13D-0E36-803E-CAFB-43650547FF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1031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09AC7D3-F5F5-8B08-E0AC-6A0E02AAC8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8255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59300A1-6BFF-7356-68A3-400B15A2D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0632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A1CF4-B072-60A6-0C0E-67569DF00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592" y="1957141"/>
            <a:ext cx="1525614" cy="1525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A2D79-C463-9E5B-F63E-D2E3D4C7A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193" y="1957141"/>
            <a:ext cx="1525614" cy="1525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7EF300-98A1-5149-EF07-273AD0F91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794" y="1957141"/>
            <a:ext cx="1525614" cy="15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79913-CD4A-4DB3-A3C6-FE1D03C9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C74F1-443C-4038-A516-48064F80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EFF89-71B9-4B44-BF45-E5CEADE2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</a:t>
            </a:r>
            <a:b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</a:p>
        </p:txBody>
      </p:sp>
    </p:spTree>
    <p:extLst>
      <p:ext uri="{BB962C8B-B14F-4D97-AF65-F5344CB8AC3E}">
        <p14:creationId xmlns:p14="http://schemas.microsoft.com/office/powerpoint/2010/main" val="325329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Full Screen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838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06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494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4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733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6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576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8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6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247632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8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65087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82543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0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655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ver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1108932-1706-4ECC-BACC-F6F9FA86E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rIns="457200" anchor="ctr"/>
          <a:lstStyle>
            <a:lvl1pPr marL="0" indent="0" algn="r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991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Custom Photo Cover Page</a:t>
            </a:r>
          </a:p>
        </p:txBody>
      </p:sp>
    </p:spTree>
    <p:extLst>
      <p:ext uri="{BB962C8B-B14F-4D97-AF65-F5344CB8AC3E}">
        <p14:creationId xmlns:p14="http://schemas.microsoft.com/office/powerpoint/2010/main" val="30227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2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069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0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8602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60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98602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8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98602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6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8602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4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7395209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395209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95209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95209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930138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30138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930138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30138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688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688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88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4688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31720" cy="16253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958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idx="16"/>
          </p:nvPr>
        </p:nvSpPr>
        <p:spPr bwMode="gray">
          <a:xfrm>
            <a:off x="6163056" y="0"/>
            <a:ext cx="6028944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0"/>
          </p:nvPr>
        </p:nvSpPr>
        <p:spPr bwMode="gray">
          <a:xfrm>
            <a:off x="3081528" y="3483864"/>
            <a:ext cx="2944368" cy="33734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101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idx="18"/>
          </p:nvPr>
        </p:nvSpPr>
        <p:spPr bwMode="gray">
          <a:xfrm>
            <a:off x="6160475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6160475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6017685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990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6166104" y="0"/>
            <a:ext cx="60258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308305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 smtClean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0" y="3483864"/>
            <a:ext cx="60274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654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"/>
          <p:cNvSpPr>
            <a:spLocks noGrp="1"/>
          </p:cNvSpPr>
          <p:nvPr>
            <p:ph type="pic" idx="23"/>
          </p:nvPr>
        </p:nvSpPr>
        <p:spPr bwMode="gray">
          <a:xfrm>
            <a:off x="3081528" y="3483864"/>
            <a:ext cx="9110472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645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616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idx="12"/>
          </p:nvPr>
        </p:nvSpPr>
        <p:spPr bwMode="gray">
          <a:xfrm>
            <a:off x="6166104" y="349250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1"/>
          </p:nvPr>
        </p:nvSpPr>
        <p:spPr bwMode="gray">
          <a:xfrm>
            <a:off x="3083052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idx="10"/>
          </p:nvPr>
        </p:nvSpPr>
        <p:spPr bwMode="gray">
          <a:xfrm>
            <a:off x="0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07424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336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290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2284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30784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615696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863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0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690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6FD4D3-C966-4822-9387-3AB4F151E8F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499EB-BF02-476C-852A-5008E47BE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735708" cy="187880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3FFA-F11D-4957-BD27-CF973FE9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97381"/>
            <a:ext cx="11734800" cy="5608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0B95-90F4-46BF-AE4B-E031211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A9C57-F7B9-4DC2-907D-CA3EDFBA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CE83C-A73A-4EF4-ADCE-C29A3F11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4" name="UTK Centered">
            <a:extLst>
              <a:ext uri="{FF2B5EF4-FFF2-40B4-BE49-F238E27FC236}">
                <a16:creationId xmlns:a16="http://schemas.microsoft.com/office/drawing/2014/main" id="{35E43330-8E96-42B0-BB08-BA9C9A3DBB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6483" y="3537023"/>
            <a:ext cx="2661855" cy="1797998"/>
            <a:chOff x="-2931" y="-4852"/>
            <a:chExt cx="17157" cy="11589"/>
          </a:xfrm>
        </p:grpSpPr>
        <p:sp>
          <p:nvSpPr>
            <p:cNvPr id="26" name="T fill">
              <a:extLst>
                <a:ext uri="{FF2B5EF4-FFF2-40B4-BE49-F238E27FC236}">
                  <a16:creationId xmlns:a16="http://schemas.microsoft.com/office/drawing/2014/main" id="{3EF03099-02BF-464A-8EFE-7ADBE06B2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ype">
              <a:extLst>
                <a:ext uri="{FF2B5EF4-FFF2-40B4-BE49-F238E27FC236}">
                  <a16:creationId xmlns:a16="http://schemas.microsoft.com/office/drawing/2014/main" id="{B3E4BA06-671E-4557-9506-A7F6894463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Power T block">
              <a:extLst>
                <a:ext uri="{FF2B5EF4-FFF2-40B4-BE49-F238E27FC236}">
                  <a16:creationId xmlns:a16="http://schemas.microsoft.com/office/drawing/2014/main" id="{6BB950C5-BD5D-4FAB-98D6-ABA549E8D4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5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676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393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821436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286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idx="18"/>
          </p:nvPr>
        </p:nvSpPr>
        <p:spPr bwMode="gray">
          <a:xfrm>
            <a:off x="6163056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17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321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8745056" y="3978574"/>
            <a:ext cx="3446944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1" y="0"/>
            <a:ext cx="12192000" cy="3857988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19"/>
          </p:nvPr>
        </p:nvSpPr>
        <p:spPr bwMode="gray">
          <a:xfrm>
            <a:off x="1" y="3978574"/>
            <a:ext cx="3394780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3516700" y="3978574"/>
            <a:ext cx="5106436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624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 not 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Grids</a:t>
            </a:r>
            <a:b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Bar</a:t>
            </a:r>
          </a:p>
        </p:txBody>
      </p:sp>
    </p:spTree>
    <p:extLst>
      <p:ext uri="{BB962C8B-B14F-4D97-AF65-F5344CB8AC3E}">
        <p14:creationId xmlns:p14="http://schemas.microsoft.com/office/powerpoint/2010/main" val="215711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Full Screen Photo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76F4E-3D45-4916-8924-485476FFC0C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UTK Horiz_R">
            <a:extLst>
              <a:ext uri="{FF2B5EF4-FFF2-40B4-BE49-F238E27FC236}">
                <a16:creationId xmlns:a16="http://schemas.microsoft.com/office/drawing/2014/main" id="{8450B4E7-243B-4B51-8CA4-14B7140F7BB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" name="T fill" hidden="1">
              <a:extLst>
                <a:ext uri="{FF2B5EF4-FFF2-40B4-BE49-F238E27FC236}">
                  <a16:creationId xmlns:a16="http://schemas.microsoft.com/office/drawing/2014/main" id="{E20011EA-1534-4444-90E0-1BFF0E5CD9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ype">
              <a:extLst>
                <a:ext uri="{FF2B5EF4-FFF2-40B4-BE49-F238E27FC236}">
                  <a16:creationId xmlns:a16="http://schemas.microsoft.com/office/drawing/2014/main" id="{E083D8DC-CAE6-40FE-A2B8-5453B67B6E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Power T">
              <a:extLst>
                <a:ext uri="{FF2B5EF4-FFF2-40B4-BE49-F238E27FC236}">
                  <a16:creationId xmlns:a16="http://schemas.microsoft.com/office/drawing/2014/main" id="{04910BEC-A91C-47F4-A14D-6A8BCCEB64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158326-3AD0-4269-8A83-87D0CC53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F035C54-3CF5-4159-ABE0-FD63B8F5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C8293B0-577D-467E-9C7F-5282AA5EDA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E8B6D-BFD1-4837-BF2C-0E8E712A986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UTK Horiz_R">
            <a:extLst>
              <a:ext uri="{FF2B5EF4-FFF2-40B4-BE49-F238E27FC236}">
                <a16:creationId xmlns:a16="http://schemas.microsoft.com/office/drawing/2014/main" id="{5D904B3E-9354-4908-ACD5-1C4E07B07FC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" name="T fill" hidden="1">
              <a:extLst>
                <a:ext uri="{FF2B5EF4-FFF2-40B4-BE49-F238E27FC236}">
                  <a16:creationId xmlns:a16="http://schemas.microsoft.com/office/drawing/2014/main" id="{7AF0F701-2896-4986-9820-5A1A6B589E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ype">
              <a:extLst>
                <a:ext uri="{FF2B5EF4-FFF2-40B4-BE49-F238E27FC236}">
                  <a16:creationId xmlns:a16="http://schemas.microsoft.com/office/drawing/2014/main" id="{0A8672C3-7D6C-481F-97D7-4F2F26B8B7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Power T">
              <a:extLst>
                <a:ext uri="{FF2B5EF4-FFF2-40B4-BE49-F238E27FC236}">
                  <a16:creationId xmlns:a16="http://schemas.microsoft.com/office/drawing/2014/main" id="{3D474DBB-B351-45B1-A719-101AF5ECE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9906FF7-C576-4286-8C4B-3F53F07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6C2A94-53CE-486F-9975-8669EB59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41FE45-4DB9-4E2A-B7DA-CCED0E8769A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F63F7-AB47-4FE8-9218-EFAB6F8A1EB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55691646-BA24-48AD-8195-8884118546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39F8BA29-C988-4174-A6B5-C1D492A380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54933C59-8044-45AE-B783-BB15A1255A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9E8464D9-793C-43B1-90B0-79D0BEFD7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472ADD2-6B58-46FA-AEC0-5FE1F1F9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5A337B0-0DD4-492B-B84B-42ED51B6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FB9D316-28B6-42F9-931B-3A6A99DF56BD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99EB-BF02-476C-852A-5008E47BE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735708" cy="187880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3FFA-F11D-4957-BD27-CF973FE9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97381"/>
            <a:ext cx="11734800" cy="5608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0B95-90F4-46BF-AE4B-E031211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grpSp>
        <p:nvGrpSpPr>
          <p:cNvPr id="24" name="UTK Centered">
            <a:extLst>
              <a:ext uri="{FF2B5EF4-FFF2-40B4-BE49-F238E27FC236}">
                <a16:creationId xmlns:a16="http://schemas.microsoft.com/office/drawing/2014/main" id="{35E43330-8E96-42B0-BB08-BA9C9A3DBB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6483" y="3537022"/>
            <a:ext cx="2661854" cy="1797997"/>
            <a:chOff x="-2931" y="-4852"/>
            <a:chExt cx="17157" cy="11589"/>
          </a:xfrm>
        </p:grpSpPr>
        <p:sp>
          <p:nvSpPr>
            <p:cNvPr id="26" name="T fill" hidden="1">
              <a:extLst>
                <a:ext uri="{FF2B5EF4-FFF2-40B4-BE49-F238E27FC236}">
                  <a16:creationId xmlns:a16="http://schemas.microsoft.com/office/drawing/2014/main" id="{3EF03099-02BF-464A-8EFE-7ADBE06B2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ype">
              <a:extLst>
                <a:ext uri="{FF2B5EF4-FFF2-40B4-BE49-F238E27FC236}">
                  <a16:creationId xmlns:a16="http://schemas.microsoft.com/office/drawing/2014/main" id="{B3E4BA06-671E-4557-9506-A7F6894463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Power T block">
              <a:extLst>
                <a:ext uri="{FF2B5EF4-FFF2-40B4-BE49-F238E27FC236}">
                  <a16:creationId xmlns:a16="http://schemas.microsoft.com/office/drawing/2014/main" id="{6BB950C5-BD5D-4FAB-98D6-ABA549E8D4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00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4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112120"/>
            <a:ext cx="6035040" cy="299956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112121"/>
            <a:ext cx="6035040" cy="299956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863A4-EE11-4B90-A410-0E6C4399725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UTK Horiz_R">
            <a:extLst>
              <a:ext uri="{FF2B5EF4-FFF2-40B4-BE49-F238E27FC236}">
                <a16:creationId xmlns:a16="http://schemas.microsoft.com/office/drawing/2014/main" id="{2E42F2BB-757A-4B21-8C42-0954D98D70E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" name="T fill" hidden="1">
              <a:extLst>
                <a:ext uri="{FF2B5EF4-FFF2-40B4-BE49-F238E27FC236}">
                  <a16:creationId xmlns:a16="http://schemas.microsoft.com/office/drawing/2014/main" id="{F5FA3AD2-D6DF-46CC-A422-E9BECB0221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ype">
              <a:extLst>
                <a:ext uri="{FF2B5EF4-FFF2-40B4-BE49-F238E27FC236}">
                  <a16:creationId xmlns:a16="http://schemas.microsoft.com/office/drawing/2014/main" id="{C22C1BBF-2CA3-4F62-A3BF-98D591A36C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Power T">
              <a:extLst>
                <a:ext uri="{FF2B5EF4-FFF2-40B4-BE49-F238E27FC236}">
                  <a16:creationId xmlns:a16="http://schemas.microsoft.com/office/drawing/2014/main" id="{843CC844-0DC6-4D42-A507-75E396D93F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717A7FB-FE47-48AF-8FD9-40A0077B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8245921-DA8B-43E3-BF36-47125F63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88CB8D8-C86C-4EF1-95D0-B8E47851A316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6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410718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4F48C5-8CA6-45CE-AF3D-9CFD67D8C0E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BC978CF0-E52C-4277-AB74-5D9D5C9D44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D1A3E314-6933-48CE-B500-9486ED1F0B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E17FF85F-787C-43A9-A3D6-4BBE8DA20F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D354A1A1-4062-4CE3-88BF-220CA2E896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92D6670-0FC0-468C-9F89-B66AC86A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8F39B5B-F4F0-401B-8A3E-55D0A840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4AF7E0A5-DA31-42F7-A72B-B0C1563A51EB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8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8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0EDC4-C80E-434A-A358-9BDF4DBE08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76E3F749-E73D-46BE-BDEA-57E7CEDDFB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6971537F-ED2D-4FED-A935-38A5A599E0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2F3C1504-8352-4AB9-8334-6D223B4737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B045C84F-654A-4D68-9957-D9114D49CB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4540BEB-3E5A-4C9C-9AE4-1357930E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C4D720C-2F7A-4EA8-9862-BD2803B6FA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3DA30D9-F729-40A4-B2AE-42A471E1419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6-up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247632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8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65087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82543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0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112123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FCF4C9-4ACF-46F8-9898-6CE05A6D956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UTK Horiz_R">
            <a:extLst>
              <a:ext uri="{FF2B5EF4-FFF2-40B4-BE49-F238E27FC236}">
                <a16:creationId xmlns:a16="http://schemas.microsoft.com/office/drawing/2014/main" id="{BE78D9A0-9DB0-4F91-8C53-162EFC6011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4" name="T fill" hidden="1">
              <a:extLst>
                <a:ext uri="{FF2B5EF4-FFF2-40B4-BE49-F238E27FC236}">
                  <a16:creationId xmlns:a16="http://schemas.microsoft.com/office/drawing/2014/main" id="{585A59A7-DBA8-4B0C-B027-54CCDCF60C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ype">
              <a:extLst>
                <a:ext uri="{FF2B5EF4-FFF2-40B4-BE49-F238E27FC236}">
                  <a16:creationId xmlns:a16="http://schemas.microsoft.com/office/drawing/2014/main" id="{056A50EA-4280-4D8B-B6A4-EA82655437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Power T">
              <a:extLst>
                <a:ext uri="{FF2B5EF4-FFF2-40B4-BE49-F238E27FC236}">
                  <a16:creationId xmlns:a16="http://schemas.microsoft.com/office/drawing/2014/main" id="{20217520-4813-41F6-82F7-A8A023052A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3A808F4A-B2FF-47D2-BC3D-20F720096A2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43E3EB0A-D179-42AB-87ED-5682E398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0CCF4881-751C-4EFF-97C7-FD0FD091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2-up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E45C44-80D6-4D55-B880-DFC0555C018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538FF815-D98E-4487-BAE0-6039BA79ADB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2" name="T fill" hidden="1">
              <a:extLst>
                <a:ext uri="{FF2B5EF4-FFF2-40B4-BE49-F238E27FC236}">
                  <a16:creationId xmlns:a16="http://schemas.microsoft.com/office/drawing/2014/main" id="{EF5D0898-3836-427A-847E-4EC3F35F71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ype">
              <a:extLst>
                <a:ext uri="{FF2B5EF4-FFF2-40B4-BE49-F238E27FC236}">
                  <a16:creationId xmlns:a16="http://schemas.microsoft.com/office/drawing/2014/main" id="{6985D7EA-069D-410B-8B2A-E9442EE127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Power T">
              <a:extLst>
                <a:ext uri="{FF2B5EF4-FFF2-40B4-BE49-F238E27FC236}">
                  <a16:creationId xmlns:a16="http://schemas.microsoft.com/office/drawing/2014/main" id="{919E65CD-5CAA-4C10-A684-97495ED96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09F3AA7-0966-4A75-88DA-7A8C7D5905B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619A0BE7-43B0-4D14-B481-BA5D8EFE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2E42A51-C863-419E-9AC3-5E27D8ED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0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86028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60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9860280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8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9860280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6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860280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4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7395209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395209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95209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95209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930138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30138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930138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30138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6888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68880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8880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468880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114228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557114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74D8F1-F965-42A1-BFD5-F9438B3A996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UTK Horiz_R">
            <a:extLst>
              <a:ext uri="{FF2B5EF4-FFF2-40B4-BE49-F238E27FC236}">
                <a16:creationId xmlns:a16="http://schemas.microsoft.com/office/drawing/2014/main" id="{B2994425-7E76-4397-BF62-BEC983CD76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40" name="T fill" hidden="1">
              <a:extLst>
                <a:ext uri="{FF2B5EF4-FFF2-40B4-BE49-F238E27FC236}">
                  <a16:creationId xmlns:a16="http://schemas.microsoft.com/office/drawing/2014/main" id="{6B24C090-578F-48DB-858A-4DC8C5D4FB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ype">
              <a:extLst>
                <a:ext uri="{FF2B5EF4-FFF2-40B4-BE49-F238E27FC236}">
                  <a16:creationId xmlns:a16="http://schemas.microsoft.com/office/drawing/2014/main" id="{E809F2BD-3F39-406F-96A9-B30772B091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Power T">
              <a:extLst>
                <a:ext uri="{FF2B5EF4-FFF2-40B4-BE49-F238E27FC236}">
                  <a16:creationId xmlns:a16="http://schemas.microsoft.com/office/drawing/2014/main" id="{C5E2EE9E-84C0-4F40-B59A-0135BF5CF9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1BCDD338-6EBD-4F6E-AD0D-D128CD69A7E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F62F718-D4AB-4068-AE98-EAC207F2971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B15B7F-4560-4DB1-8284-14384A9D9A31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idx="16"/>
          </p:nvPr>
        </p:nvSpPr>
        <p:spPr bwMode="gray">
          <a:xfrm>
            <a:off x="6163056" y="0"/>
            <a:ext cx="6028944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0"/>
          </p:nvPr>
        </p:nvSpPr>
        <p:spPr bwMode="gray">
          <a:xfrm>
            <a:off x="3081528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idx="17"/>
          </p:nvPr>
        </p:nvSpPr>
        <p:spPr bwMode="gray">
          <a:xfrm>
            <a:off x="3081528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944368" cy="299325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919F3-E686-41EE-B7FA-07D4513C947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UTK Horiz_R">
            <a:extLst>
              <a:ext uri="{FF2B5EF4-FFF2-40B4-BE49-F238E27FC236}">
                <a16:creationId xmlns:a16="http://schemas.microsoft.com/office/drawing/2014/main" id="{2FB97F32-2075-474C-8015-9FFD4D32894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5" name="T fill" hidden="1">
              <a:extLst>
                <a:ext uri="{FF2B5EF4-FFF2-40B4-BE49-F238E27FC236}">
                  <a16:creationId xmlns:a16="http://schemas.microsoft.com/office/drawing/2014/main" id="{2BA9B8A2-EFAF-4725-B587-01160D1B9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ype">
              <a:extLst>
                <a:ext uri="{FF2B5EF4-FFF2-40B4-BE49-F238E27FC236}">
                  <a16:creationId xmlns:a16="http://schemas.microsoft.com/office/drawing/2014/main" id="{A8ADF1DB-E80F-48DA-BA30-08DC6ACFE1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Power T">
              <a:extLst>
                <a:ext uri="{FF2B5EF4-FFF2-40B4-BE49-F238E27FC236}">
                  <a16:creationId xmlns:a16="http://schemas.microsoft.com/office/drawing/2014/main" id="{74A716B8-CFE3-4D94-BBB4-04E98044CE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46185A-0FE6-46DD-8468-3DEC931F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2248645-FBB0-4C1C-AB47-0ECEE4308B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6908412-FFF0-4A86-BBB2-6941860C2A1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2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924763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idx="18"/>
          </p:nvPr>
        </p:nvSpPr>
        <p:spPr bwMode="gray">
          <a:xfrm>
            <a:off x="6160475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6160475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6017685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B5537A-5A07-4814-8D51-8B7DE9EADA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3E844877-4FEC-42E8-8BDA-38AD48251E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55339272-9ED7-4A21-8275-D4040F87D6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1C612247-536F-462D-A42A-C84D631B8C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05E55626-D73F-4AD7-A7F2-9CA82FEE0B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DE3A48F-9D9C-43DF-9204-F6924C04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1974757-F25D-4882-A3B7-2C21AB2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9F8FAD0-B80E-4BD2-9BD3-2ADC9EE726C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5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3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6166104" y="0"/>
            <a:ext cx="6025896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308305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 smtClean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0" y="3118437"/>
            <a:ext cx="60274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C0CB1B-3BE7-44F6-A73C-E1E91DD9C8D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UTK Horiz_R">
            <a:extLst>
              <a:ext uri="{FF2B5EF4-FFF2-40B4-BE49-F238E27FC236}">
                <a16:creationId xmlns:a16="http://schemas.microsoft.com/office/drawing/2014/main" id="{89E79694-B748-469B-B4CE-6C50B5F2BF6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1" name="T fill" hidden="1">
              <a:extLst>
                <a:ext uri="{FF2B5EF4-FFF2-40B4-BE49-F238E27FC236}">
                  <a16:creationId xmlns:a16="http://schemas.microsoft.com/office/drawing/2014/main" id="{082258D3-A6CB-42FF-A10B-9981B336C8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ype">
              <a:extLst>
                <a:ext uri="{FF2B5EF4-FFF2-40B4-BE49-F238E27FC236}">
                  <a16:creationId xmlns:a16="http://schemas.microsoft.com/office/drawing/2014/main" id="{2D1CAB90-6B78-4B61-934A-B506310F32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Power T">
              <a:extLst>
                <a:ext uri="{FF2B5EF4-FFF2-40B4-BE49-F238E27FC236}">
                  <a16:creationId xmlns:a16="http://schemas.microsoft.com/office/drawing/2014/main" id="{EBECD006-B41D-4150-B32B-5ACB550C76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079E68D-30FA-4613-A3ED-12BD46FF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30ABE1C-A141-4638-8FF3-5B46CA00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71E7641-16C3-43FE-94FC-4056A095D35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8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4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"/>
          <p:cNvSpPr>
            <a:spLocks noGrp="1"/>
          </p:cNvSpPr>
          <p:nvPr>
            <p:ph type="pic" idx="23"/>
          </p:nvPr>
        </p:nvSpPr>
        <p:spPr bwMode="gray">
          <a:xfrm>
            <a:off x="3081528" y="3118437"/>
            <a:ext cx="9110472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idx="24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6458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25896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8C4FA-E308-4FB5-8A69-997971CF264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UTK Horiz_R">
            <a:extLst>
              <a:ext uri="{FF2B5EF4-FFF2-40B4-BE49-F238E27FC236}">
                <a16:creationId xmlns:a16="http://schemas.microsoft.com/office/drawing/2014/main" id="{B43C63C9-2E53-4BA2-A25E-3FBBE445DF6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2" name="T fill" hidden="1">
              <a:extLst>
                <a:ext uri="{FF2B5EF4-FFF2-40B4-BE49-F238E27FC236}">
                  <a16:creationId xmlns:a16="http://schemas.microsoft.com/office/drawing/2014/main" id="{7B5D3F62-389D-496C-AD53-FA2CB144E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ype">
              <a:extLst>
                <a:ext uri="{FF2B5EF4-FFF2-40B4-BE49-F238E27FC236}">
                  <a16:creationId xmlns:a16="http://schemas.microsoft.com/office/drawing/2014/main" id="{3B70B52D-5999-47B5-B11E-3DD4742D6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Power T">
              <a:extLst>
                <a:ext uri="{FF2B5EF4-FFF2-40B4-BE49-F238E27FC236}">
                  <a16:creationId xmlns:a16="http://schemas.microsoft.com/office/drawing/2014/main" id="{F30EFDEC-C214-4B8F-8AAB-650758B5CE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FF362A0-035B-4D8F-8FCC-E8538D1B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27BF328-40D7-4B90-B42F-F91690E7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053804-EAF9-4628-9D5E-F3B9353C966A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B634-B7FA-4145-8897-F16FACB8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48968"/>
            <a:ext cx="11277600" cy="13160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51026E5-5229-43FE-B896-A6FE4229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299"/>
            <a:ext cx="11277600" cy="11237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1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5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idx="12"/>
          </p:nvPr>
        </p:nvSpPr>
        <p:spPr bwMode="gray">
          <a:xfrm>
            <a:off x="6166104" y="3118437"/>
            <a:ext cx="6025896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1"/>
          </p:nvPr>
        </p:nvSpPr>
        <p:spPr bwMode="gray">
          <a:xfrm>
            <a:off x="308305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idx="10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07424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89AD2-3518-413A-ABA3-E7A8DF65D37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2E21EEC6-C776-4CFD-B7E6-CA89FE81AC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1C771EE9-D60E-45EB-B6A4-39B37C3A0C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20EB37E7-CACB-4753-AFB4-2870A12B73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0ED1E3B9-531D-423F-9E35-0378E751C1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7621C0-E7C0-4DE6-84D4-FCC46ACDE1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2D81B8B-916F-4B19-9B20-2997439E49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6BC8F37-88EF-4806-8713-D21CF52DB3C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8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6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118437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E673D-FF00-4E0B-BD0B-A4155EE4281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UTK Horiz_R">
            <a:extLst>
              <a:ext uri="{FF2B5EF4-FFF2-40B4-BE49-F238E27FC236}">
                <a16:creationId xmlns:a16="http://schemas.microsoft.com/office/drawing/2014/main" id="{0E5AA62D-447C-42E8-B340-7064365C285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1" name="T fill" hidden="1">
              <a:extLst>
                <a:ext uri="{FF2B5EF4-FFF2-40B4-BE49-F238E27FC236}">
                  <a16:creationId xmlns:a16="http://schemas.microsoft.com/office/drawing/2014/main" id="{B2F52895-9F7B-40CF-94E7-1A1E33A939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ype">
              <a:extLst>
                <a:ext uri="{FF2B5EF4-FFF2-40B4-BE49-F238E27FC236}">
                  <a16:creationId xmlns:a16="http://schemas.microsoft.com/office/drawing/2014/main" id="{7A696688-03ED-44D5-A2B7-70A789C762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Power T">
              <a:extLst>
                <a:ext uri="{FF2B5EF4-FFF2-40B4-BE49-F238E27FC236}">
                  <a16:creationId xmlns:a16="http://schemas.microsoft.com/office/drawing/2014/main" id="{27E5FFF4-620A-4789-A6AB-3A83C190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6F0EC3E-1A03-4C09-A627-EAA67DBE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E2F6F4F-4447-438A-A4AC-4D92AF88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B92355A-E470-4530-93A8-9F1064000B1C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7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118437"/>
            <a:ext cx="602284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307848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615696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924763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22A63-E91F-41BB-B99E-9AF07C0ECF6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A7D796C2-0EA0-4087-9BCF-B8EB67EF6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2760FAAC-6F8E-4BEF-AC18-CA16CE5B53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B337B348-86A7-47AE-9503-7DFF60248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702B2B99-DD10-4BC2-83F7-76E4E17AF8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F7315B5-17BD-4D64-96BB-555D7044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24EDEF4-6404-4988-9386-782F0CC2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3327178-A31A-430C-A7E0-88375EB29483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8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0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42831C-0EFB-4147-A29B-23AB7C64D53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UTK Horiz_R">
            <a:extLst>
              <a:ext uri="{FF2B5EF4-FFF2-40B4-BE49-F238E27FC236}">
                <a16:creationId xmlns:a16="http://schemas.microsoft.com/office/drawing/2014/main" id="{7A6A5FB2-6459-468B-A980-46A931D69E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7" name="T fill" hidden="1">
              <a:extLst>
                <a:ext uri="{FF2B5EF4-FFF2-40B4-BE49-F238E27FC236}">
                  <a16:creationId xmlns:a16="http://schemas.microsoft.com/office/drawing/2014/main" id="{26658773-5160-45BE-92F0-94B815E636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ype">
              <a:extLst>
                <a:ext uri="{FF2B5EF4-FFF2-40B4-BE49-F238E27FC236}">
                  <a16:creationId xmlns:a16="http://schemas.microsoft.com/office/drawing/2014/main" id="{B1DF5F12-CAAA-49D8-AD1A-500B898DC8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Power T">
              <a:extLst>
                <a:ext uri="{FF2B5EF4-FFF2-40B4-BE49-F238E27FC236}">
                  <a16:creationId xmlns:a16="http://schemas.microsoft.com/office/drawing/2014/main" id="{9E19843C-F00B-437D-820A-3839336F4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F9D428E-CDCF-4F1C-9CDE-A96C5A1E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A0FCB59-29AB-400A-AD17-F505D23A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4662B40-877B-4302-998D-7B358131F04F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9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3118437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F9F4E4-7053-49B2-A0D6-9F76EDC79A3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UTK Horiz_R">
            <a:extLst>
              <a:ext uri="{FF2B5EF4-FFF2-40B4-BE49-F238E27FC236}">
                <a16:creationId xmlns:a16="http://schemas.microsoft.com/office/drawing/2014/main" id="{C2B35A55-75A7-4E80-97D7-59AD5AFCBD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7" name="T fill" hidden="1">
              <a:extLst>
                <a:ext uri="{FF2B5EF4-FFF2-40B4-BE49-F238E27FC236}">
                  <a16:creationId xmlns:a16="http://schemas.microsoft.com/office/drawing/2014/main" id="{230330AB-3C6E-4764-9024-E4291ACFCF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ype">
              <a:extLst>
                <a:ext uri="{FF2B5EF4-FFF2-40B4-BE49-F238E27FC236}">
                  <a16:creationId xmlns:a16="http://schemas.microsoft.com/office/drawing/2014/main" id="{4F28174C-6136-4219-BA76-552A121EAC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Power T">
              <a:extLst>
                <a:ext uri="{FF2B5EF4-FFF2-40B4-BE49-F238E27FC236}">
                  <a16:creationId xmlns:a16="http://schemas.microsoft.com/office/drawing/2014/main" id="{249EE1A5-8D21-49AD-89AA-A70BCBF2F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0838A6-F986-4E6E-A20D-DB2FC2B8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9AE6A13-2803-49AE-BCFF-7E16BB0A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8BDAE1-3E81-4FCD-BA48-8138B435B950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1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0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821436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151602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0B9D2-715F-45A6-9C1A-81AAEE3A4FA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344916F0-9415-4069-9924-A0111FCED32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2" name="T fill" hidden="1">
              <a:extLst>
                <a:ext uri="{FF2B5EF4-FFF2-40B4-BE49-F238E27FC236}">
                  <a16:creationId xmlns:a16="http://schemas.microsoft.com/office/drawing/2014/main" id="{0986A198-486F-4B2E-9CF4-E3C3D14B7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5E5A9908-CD3E-446F-9F72-C061DFEC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31C6A490-55A0-458F-88B5-E90C4D44C3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F8195CF-8C58-4743-84A6-AC44080E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0756D17-05EF-4076-A216-3D537968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3044729-870F-475E-8C1C-A4D82F210A14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1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1"/>
            <a:ext cx="3977640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2123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8214360" y="4151602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54E9F9-8C64-4B90-BF05-711F877D40E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CAF1F205-EC12-4690-B33B-86FEC8D316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CBFF1928-059C-465E-8E48-17825E9BC1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4382FDC2-D180-4EC6-A5F1-B356AD1C91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85A16A26-799C-4793-8F82-545D8FFB14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DEC6213-DE7C-45E0-901B-D58235B0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169FDB7-2B54-4686-992E-BA407930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8CFCA41-9812-43AD-B4D0-CE9F6F45D8BA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2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4151602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idx="18"/>
          </p:nvPr>
        </p:nvSpPr>
        <p:spPr bwMode="gray">
          <a:xfrm>
            <a:off x="6163056" y="2075801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43ACD-1767-40B8-B397-18D32147E17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UTK Horiz_R">
            <a:extLst>
              <a:ext uri="{FF2B5EF4-FFF2-40B4-BE49-F238E27FC236}">
                <a16:creationId xmlns:a16="http://schemas.microsoft.com/office/drawing/2014/main" id="{01BE2F00-D29B-4695-984F-DDF37A60BC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7" name="T fill" hidden="1">
              <a:extLst>
                <a:ext uri="{FF2B5EF4-FFF2-40B4-BE49-F238E27FC236}">
                  <a16:creationId xmlns:a16="http://schemas.microsoft.com/office/drawing/2014/main" id="{50CEA381-4B05-4572-A60B-4EB495BFD9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ype">
              <a:extLst>
                <a:ext uri="{FF2B5EF4-FFF2-40B4-BE49-F238E27FC236}">
                  <a16:creationId xmlns:a16="http://schemas.microsoft.com/office/drawing/2014/main" id="{0EAB07E9-8520-443A-92D5-122ABB7ED7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Power T">
              <a:extLst>
                <a:ext uri="{FF2B5EF4-FFF2-40B4-BE49-F238E27FC236}">
                  <a16:creationId xmlns:a16="http://schemas.microsoft.com/office/drawing/2014/main" id="{FD140D9B-052B-453E-9702-E1BD35950E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7CFF5528-4132-4805-8F74-207FA25C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8C0359E-BAC6-4653-A706-50B5B8C53F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C0E0ED1-B8F7-45F0-96C0-308432B5926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3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610537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2122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145288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4159F-8F61-4238-914D-12A6B1A989D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8308B014-8565-4C60-A960-FDE395DB08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B264D899-3706-4D7B-953A-EDA128D6D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5C245D19-AFE7-40B6-9D7A-E95817427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D0E8A633-197C-4A96-80B5-19452F647C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9A01636-4BFF-4A11-A723-C3535166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7171803-ED74-4470-BE04-8E52EFE7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0AC2C9A6-1DAC-467A-A4CA-11EDED9694BF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4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8745056" y="3112122"/>
            <a:ext cx="3446944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1" y="0"/>
            <a:ext cx="1219200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19"/>
          </p:nvPr>
        </p:nvSpPr>
        <p:spPr bwMode="gray">
          <a:xfrm>
            <a:off x="1" y="3112122"/>
            <a:ext cx="3394780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3516700" y="3112122"/>
            <a:ext cx="5106436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26FCCE-E158-4678-B117-39A0EA94BAB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56BEAC21-43E4-477D-8C65-01F1DE1658F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9465AF0B-311A-4AC5-90C0-BC94DCC1F9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6B32841F-0826-4B10-A2BA-CA2BEBDF0F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648E0A65-D3EE-4683-A138-40C4AD29D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90D90F0-CFA3-43B4-9E4B-AC8D38FA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F946159-6C47-4532-A590-42E19B5C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7736EAC-4B6A-41B4-BBA8-1CA68496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B634-B7FA-4145-8897-F16FACB8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48968"/>
            <a:ext cx="11277600" cy="13160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51026E5-5229-43FE-B896-A6FE4229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299"/>
            <a:ext cx="11277600" cy="11237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354F6BA-F1E5-4E6F-B39E-A87F9453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 not 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  <a:b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21462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44E9673-74AF-4383-922C-DD5F5F38EA2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46714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 hidden="1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11277600" cy="405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FE08160-6E71-41C8-97E3-2765A27F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625D9E3-65B8-4E4E-B741-1C6FE352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EB9AAF4-80D2-4CE7-9323-2E7967E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64340-01A7-48D1-B7C3-2A292264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1C87-2A75-429B-B1EB-F92F8C97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057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624E3-1070-4E05-B22B-4D89456A0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9776558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E726307-B9FA-44BB-9F13-9F53D863018F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C6B0-F4DF-4321-B00E-B9E935F18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8E60-6E8D-4B9E-90FA-C5DF72CE8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431800" cy="273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1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49" r:id="rId5"/>
    <p:sldLayoutId id="2147483667" r:id="rId6"/>
    <p:sldLayoutId id="2147483705" r:id="rId7"/>
    <p:sldLayoutId id="2147483651" r:id="rId8"/>
    <p:sldLayoutId id="2147483650" r:id="rId9"/>
    <p:sldLayoutId id="2147483693" r:id="rId10"/>
    <p:sldLayoutId id="2147483694" r:id="rId11"/>
    <p:sldLayoutId id="2147483660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652" r:id="rId25"/>
    <p:sldLayoutId id="2147483653" r:id="rId26"/>
    <p:sldLayoutId id="2147483654" r:id="rId27"/>
    <p:sldLayoutId id="2147483708" r:id="rId28"/>
    <p:sldLayoutId id="2147483746" r:id="rId29"/>
    <p:sldLayoutId id="2147483747" r:id="rId30"/>
    <p:sldLayoutId id="2147483655" r:id="rId31"/>
    <p:sldLayoutId id="2147483692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709" r:id="rId40"/>
    <p:sldLayoutId id="2147483675" r:id="rId41"/>
    <p:sldLayoutId id="2147483676" r:id="rId42"/>
    <p:sldLayoutId id="2147483677" r:id="rId43"/>
    <p:sldLayoutId id="2147483678" r:id="rId44"/>
    <p:sldLayoutId id="2147483679" r:id="rId45"/>
    <p:sldLayoutId id="2147483680" r:id="rId46"/>
    <p:sldLayoutId id="2147483681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03" r:id="rId80"/>
    <p:sldLayoutId id="2147483704" r:id="rId8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ova" panose="020B0604020202020204" pitchFamily="34" charset="0"/>
          <a:ea typeface="UD Digi Kyokasho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Roboto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7" orient="horz" pos="14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720" userDrawn="1">
          <p15:clr>
            <a:srgbClr val="F26B43"/>
          </p15:clr>
        </p15:guide>
        <p15:guide id="10" pos="288" userDrawn="1">
          <p15:clr>
            <a:srgbClr val="A4A3A4"/>
          </p15:clr>
        </p15:guide>
        <p15:guide id="11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ngall.com/website-png/download/37658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pngall.com/social-media-logo-pn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ngall.com/checklist-pn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C19C162-2BE5-46DD-83A4-E90FCE9928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5644F3-8883-4DE5-BD96-22D46F5284DF}"/>
              </a:ext>
            </a:extLst>
          </p:cNvPr>
          <p:cNvSpPr/>
          <p:nvPr/>
        </p:nvSpPr>
        <p:spPr>
          <a:xfrm>
            <a:off x="457200" y="0"/>
            <a:ext cx="56388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UTK Centered">
            <a:extLst>
              <a:ext uri="{FF2B5EF4-FFF2-40B4-BE49-F238E27FC236}">
                <a16:creationId xmlns:a16="http://schemas.microsoft.com/office/drawing/2014/main" id="{D703388B-00CA-40BB-98A0-46D9D2C670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5672" y="4781518"/>
            <a:ext cx="2661855" cy="1797998"/>
            <a:chOff x="-2931" y="-4852"/>
            <a:chExt cx="17157" cy="11589"/>
          </a:xfrm>
        </p:grpSpPr>
        <p:sp>
          <p:nvSpPr>
            <p:cNvPr id="7" name="T fill">
              <a:extLst>
                <a:ext uri="{FF2B5EF4-FFF2-40B4-BE49-F238E27FC236}">
                  <a16:creationId xmlns:a16="http://schemas.microsoft.com/office/drawing/2014/main" id="{F8F337DC-99C6-4942-91E9-4DF01F203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ype">
              <a:extLst>
                <a:ext uri="{FF2B5EF4-FFF2-40B4-BE49-F238E27FC236}">
                  <a16:creationId xmlns:a16="http://schemas.microsoft.com/office/drawing/2014/main" id="{F4683282-A44A-426D-8F45-41B7C94022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Power T block">
              <a:extLst>
                <a:ext uri="{FF2B5EF4-FFF2-40B4-BE49-F238E27FC236}">
                  <a16:creationId xmlns:a16="http://schemas.microsoft.com/office/drawing/2014/main" id="{484D3410-884D-4A85-B18F-D1747BF0B5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4C849C08-B9C0-9A61-53B7-A1DF8548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26" y="992654"/>
            <a:ext cx="4804185" cy="328104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 Nova"/>
                <a:ea typeface="UD Digi Kyokasho NK-B"/>
              </a:rPr>
              <a:t>The People's Food Plan: Food System Dashboard Evaluation and Continuous Quality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429346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38A7-E34F-7B2E-5468-C9162CD4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321"/>
            <a:ext cx="11277600" cy="1123761"/>
          </a:xfrm>
        </p:spPr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Project Goals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DE03C9-B0A7-5BA6-668E-DF89EE32F27F}"/>
              </a:ext>
            </a:extLst>
          </p:cNvPr>
          <p:cNvSpPr/>
          <p:nvPr/>
        </p:nvSpPr>
        <p:spPr>
          <a:xfrm>
            <a:off x="452399" y="2566954"/>
            <a:ext cx="4866949" cy="2749983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Combination of Process &amp; Outcome Evaluation to Enhancing Usability and Acceptability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169DAE-2278-FCDF-CFB9-DE5013428EEF}"/>
              </a:ext>
            </a:extLst>
          </p:cNvPr>
          <p:cNvSpPr/>
          <p:nvPr/>
        </p:nvSpPr>
        <p:spPr>
          <a:xfrm>
            <a:off x="6548398" y="2566953"/>
            <a:ext cx="4866949" cy="2749983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Ongoing plan to improve the </a:t>
            </a:r>
            <a:r>
              <a:rPr lang="en-US" sz="3200" u="sng">
                <a:solidFill>
                  <a:schemeClr val="tx1"/>
                </a:solidFill>
              </a:rPr>
              <a:t>quality</a:t>
            </a:r>
            <a:r>
              <a:rPr lang="en-US" sz="3200">
                <a:solidFill>
                  <a:schemeClr val="tx1"/>
                </a:solidFill>
              </a:rPr>
              <a:t> of the dashboard. Based on outcomes of the 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6FA35-82D3-318A-2012-C26BB5504D8F}"/>
              </a:ext>
            </a:extLst>
          </p:cNvPr>
          <p:cNvSpPr txBox="1"/>
          <p:nvPr/>
        </p:nvSpPr>
        <p:spPr>
          <a:xfrm>
            <a:off x="1524000" y="1717040"/>
            <a:ext cx="272288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/>
              <a:t>Evaluation: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36EA6-DEC5-79C3-7753-F0960D20A431}"/>
              </a:ext>
            </a:extLst>
          </p:cNvPr>
          <p:cNvSpPr txBox="1"/>
          <p:nvPr/>
        </p:nvSpPr>
        <p:spPr>
          <a:xfrm>
            <a:off x="8371840" y="1717040"/>
            <a:ext cx="1219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CQI: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2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292AB-635D-5FD6-0724-BA5D1EC2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8539"/>
            <a:ext cx="11277600" cy="1123761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sz="6000">
                <a:latin typeface="Arial Nova"/>
                <a:ea typeface="UD Digi Kyokasho NK-B"/>
              </a:rPr>
              <a:t>Application of the RE-AIM Framework to Develop an Evaluation and CQI Plan</a:t>
            </a:r>
            <a:endParaRPr lang="en-US" sz="4900"/>
          </a:p>
        </p:txBody>
      </p:sp>
    </p:spTree>
    <p:extLst>
      <p:ext uri="{BB962C8B-B14F-4D97-AF65-F5344CB8AC3E}">
        <p14:creationId xmlns:p14="http://schemas.microsoft.com/office/powerpoint/2010/main" val="190102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84468-7EEC-7C67-5BFA-A153BFC60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08801"/>
            <a:ext cx="11277600" cy="13160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/>
              <a:t>"The number, proportion, and representativeness of individuals who are willing to participate in a given initiative, intervention, or program"</a:t>
            </a:r>
            <a:endParaRPr lang="en-US" sz="320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D20FF-E4A8-7CEF-314F-E4E4DECA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4935"/>
            <a:ext cx="11277600" cy="1123761"/>
          </a:xfrm>
        </p:spPr>
        <p:txBody>
          <a:bodyPr>
            <a:normAutofit/>
          </a:bodyPr>
          <a:lstStyle/>
          <a:p>
            <a:r>
              <a:rPr lang="en-US" sz="6600">
                <a:latin typeface="Arial Nova"/>
                <a:ea typeface="UD Digi Kyokasho NK-B"/>
              </a:rPr>
              <a:t>REACH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412499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68D3-DE65-9469-9D63-ADF794BD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REACH: Evaluation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A68C-FD1F-D18F-6498-8FCF80D3F9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037292"/>
            <a:ext cx="6000910" cy="374116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600"/>
              <a:t>Demographic Surveys</a:t>
            </a:r>
          </a:p>
          <a:p>
            <a:pPr>
              <a:buClr>
                <a:srgbClr val="939393"/>
              </a:buClr>
            </a:pPr>
            <a:r>
              <a:rPr lang="en-US" sz="3600"/>
              <a:t>GIS Mapping</a:t>
            </a:r>
          </a:p>
          <a:p>
            <a:pPr>
              <a:buClr>
                <a:srgbClr val="939393"/>
              </a:buClr>
            </a:pPr>
            <a:r>
              <a:rPr lang="en-US" sz="3600"/>
              <a:t>Information Sessions</a:t>
            </a:r>
          </a:p>
          <a:p>
            <a:pPr>
              <a:buClr>
                <a:srgbClr val="939393"/>
              </a:buClr>
            </a:pPr>
            <a:r>
              <a:rPr lang="en-US" sz="3600"/>
              <a:t>Dashboard Analytics</a:t>
            </a:r>
          </a:p>
          <a:p>
            <a:pPr>
              <a:buClr>
                <a:srgbClr val="939393"/>
              </a:buClr>
            </a:pPr>
            <a:r>
              <a:rPr lang="en-US" sz="3600"/>
              <a:t>Social Media Campaign</a:t>
            </a:r>
          </a:p>
        </p:txBody>
      </p:sp>
      <p:pic>
        <p:nvPicPr>
          <p:cNvPr id="4" name="Picture 3" descr="A group of colorful circles with icons&#10;&#10;Description automatically generated">
            <a:extLst>
              <a:ext uri="{FF2B5EF4-FFF2-40B4-BE49-F238E27FC236}">
                <a16:creationId xmlns:a16="http://schemas.microsoft.com/office/drawing/2014/main" id="{58091814-8665-BD09-235A-16796716A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7011" y="3256572"/>
            <a:ext cx="4155057" cy="2604033"/>
          </a:xfrm>
          <a:prstGeom prst="rect">
            <a:avLst/>
          </a:prstGeom>
        </p:spPr>
      </p:pic>
      <p:pic>
        <p:nvPicPr>
          <p:cNvPr id="10" name="Picture 9" descr="A computer with graphs and charts&#10;&#10;Description automatically generated">
            <a:extLst>
              <a:ext uri="{FF2B5EF4-FFF2-40B4-BE49-F238E27FC236}">
                <a16:creationId xmlns:a16="http://schemas.microsoft.com/office/drawing/2014/main" id="{17840677-EE16-5559-6C56-18A1A1487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22933" y="-30445"/>
            <a:ext cx="3525833" cy="32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9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E6DB-BE54-F09D-26AC-CD1F8DBF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REACH: CQI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644C-1999-4BC5-7D4E-BE80101814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39362"/>
            <a:ext cx="9868618" cy="414372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600"/>
              <a:t>Partner with Community Organizations</a:t>
            </a:r>
          </a:p>
          <a:p>
            <a:pPr marL="0" indent="0">
              <a:buClr>
                <a:srgbClr val="939393"/>
              </a:buClr>
              <a:buNone/>
            </a:pPr>
            <a:endParaRPr lang="en-US" sz="3600"/>
          </a:p>
          <a:p>
            <a:pPr>
              <a:buClr>
                <a:srgbClr val="939393"/>
              </a:buClr>
            </a:pPr>
            <a:r>
              <a:rPr lang="en-US" sz="3600"/>
              <a:t>Identify and Work with Champions </a:t>
            </a:r>
          </a:p>
          <a:p>
            <a:pPr marL="0" indent="0">
              <a:buClr>
                <a:srgbClr val="939393"/>
              </a:buClr>
              <a:buNone/>
            </a:pPr>
            <a:endParaRPr lang="en-US" sz="3600"/>
          </a:p>
          <a:p>
            <a:pPr>
              <a:buClr>
                <a:srgbClr val="939393"/>
              </a:buClr>
            </a:pPr>
            <a:r>
              <a:rPr lang="en-US" sz="3600"/>
              <a:t>Increase Awareness in the Community</a:t>
            </a:r>
          </a:p>
          <a:p>
            <a:pPr>
              <a:buClr>
                <a:srgbClr val="93939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AC8475-3919-5748-848A-C64F82D86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3200" dirty="0"/>
              <a:t>"The impact of an intervention on important outcomes, including potential negative effects, quality of life, and economic outcomes"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C105E-8ADD-275E-2FC3-AAA457D9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>
                <a:latin typeface="Arial Nova"/>
                <a:ea typeface="UD Digi Kyokasho NK-B"/>
              </a:rPr>
              <a:t>EFFECTIVENESS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92454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EFFECTIVENESS: Evaluation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10606"/>
            <a:ext cx="11637034" cy="410059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600"/>
              <a:t>Tracking Use of Dashboard Resources</a:t>
            </a:r>
          </a:p>
          <a:p>
            <a:pPr marL="231775" lvl="1" indent="0">
              <a:buClr>
                <a:srgbClr val="939393"/>
              </a:buClr>
              <a:buNone/>
            </a:pPr>
            <a:endParaRPr lang="en-US" sz="3600"/>
          </a:p>
          <a:p>
            <a:pPr>
              <a:buClr>
                <a:srgbClr val="939393"/>
              </a:buClr>
            </a:pPr>
            <a:r>
              <a:rPr lang="en-US" sz="3600"/>
              <a:t>Feedback Feature Embedded in Dashboard</a:t>
            </a:r>
          </a:p>
          <a:p>
            <a:pPr marL="0" indent="0">
              <a:buClr>
                <a:srgbClr val="939393"/>
              </a:buClr>
              <a:buNone/>
            </a:pPr>
            <a:endParaRPr lang="en-US" sz="3600"/>
          </a:p>
          <a:p>
            <a:pPr>
              <a:buClr>
                <a:srgbClr val="939393"/>
              </a:buClr>
            </a:pPr>
            <a:r>
              <a:rPr lang="en-US" sz="3600"/>
              <a:t>Pre-and-post Surveys to Assess Changes in: 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Food Security Status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82614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EFFECTIVENESS: CQI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11487"/>
            <a:ext cx="7068474" cy="416170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/>
              <a:t>Improve Ongoing Communication</a:t>
            </a:r>
          </a:p>
          <a:p>
            <a:pPr marL="0" indent="0">
              <a:buClr>
                <a:srgbClr val="939393"/>
              </a:buClr>
              <a:buNone/>
            </a:pPr>
            <a:endParaRPr lang="en-US" sz="3200"/>
          </a:p>
          <a:p>
            <a:pPr>
              <a:buClr>
                <a:srgbClr val="939393"/>
              </a:buClr>
            </a:pPr>
            <a:r>
              <a:rPr lang="en-US" sz="3200"/>
              <a:t>Involve Community Members to Identify Priorities</a:t>
            </a:r>
          </a:p>
          <a:p>
            <a:pPr marL="0" indent="0">
              <a:buClr>
                <a:srgbClr val="939393"/>
              </a:buClr>
              <a:buNone/>
            </a:pPr>
            <a:endParaRPr lang="en-US" sz="3200"/>
          </a:p>
          <a:p>
            <a:pPr>
              <a:buClr>
                <a:srgbClr val="939393"/>
              </a:buClr>
            </a:pPr>
            <a:r>
              <a:rPr lang="en-US" sz="3200"/>
              <a:t>Improve Awareness and Accessibility</a:t>
            </a:r>
          </a:p>
        </p:txBody>
      </p:sp>
      <p:pic>
        <p:nvPicPr>
          <p:cNvPr id="6" name="Graphic 5" descr="Two speech bubbles">
            <a:extLst>
              <a:ext uri="{FF2B5EF4-FFF2-40B4-BE49-F238E27FC236}">
                <a16:creationId xmlns:a16="http://schemas.microsoft.com/office/drawing/2014/main" id="{5545CE5E-2569-DADE-39D7-0B661C73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8104" y="757052"/>
            <a:ext cx="5343896" cy="53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5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AC8475-3919-5748-848A-C64F82D86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3200" dirty="0"/>
              <a:t>"The absolute number, proportion, and representativeness of settings and intervention agents (people who deliver the program) who are willing to initiate a program"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C105E-8ADD-275E-2FC3-AAA457D9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>
                <a:latin typeface="Arial Nova"/>
                <a:ea typeface="UD Digi Kyokasho NK-B"/>
              </a:rPr>
              <a:t>ADOPTION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73280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ADOPTION: Evaluation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16769"/>
            <a:ext cx="10215418" cy="411519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Focus Groups / Interviews </a:t>
            </a:r>
            <a:endParaRPr lang="en-US" sz="3200" dirty="0"/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2800" dirty="0"/>
              <a:t>Proficiency in using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2800" dirty="0"/>
              <a:t>Barriers to using</a:t>
            </a:r>
          </a:p>
          <a:p>
            <a:pPr>
              <a:buClr>
                <a:srgbClr val="939393"/>
              </a:buClr>
            </a:pPr>
            <a:r>
              <a:rPr lang="en-US" sz="3200" dirty="0"/>
              <a:t>Stakeholder Engagement</a:t>
            </a:r>
          </a:p>
          <a:p>
            <a:pPr>
              <a:buClr>
                <a:srgbClr val="939393"/>
              </a:buClr>
            </a:pPr>
            <a:r>
              <a:rPr lang="en-US" sz="3200" dirty="0"/>
              <a:t>Identification and Outreach to Organizations</a:t>
            </a:r>
          </a:p>
          <a:p>
            <a:pPr>
              <a:buClr>
                <a:srgbClr val="939393"/>
              </a:buClr>
            </a:pPr>
            <a:r>
              <a:rPr lang="en-US" sz="3200" dirty="0"/>
              <a:t>Tracking Organizations Actively Utilizing the Dashboard</a:t>
            </a:r>
          </a:p>
          <a:p>
            <a:pPr>
              <a:buClr>
                <a:srgbClr val="939393"/>
              </a:buClr>
            </a:pPr>
            <a:r>
              <a:rPr lang="en-US" sz="3200" dirty="0"/>
              <a:t>Adverse Media Screening</a:t>
            </a:r>
          </a:p>
          <a:p>
            <a:pPr>
              <a:buClr>
                <a:srgbClr val="93939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89F90-9B30-48A2-846D-CA1C0C8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5" y="-1437"/>
            <a:ext cx="11277600" cy="1123761"/>
          </a:xfrm>
        </p:spPr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Presentation Agenda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280C9-2D45-449E-B1D9-399C5DBDEA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955" y="1379927"/>
            <a:ext cx="11306355" cy="4431274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sz="3600"/>
              <a:t>Background Information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The Food System Dashboard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Evaluation and CQI Purposes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RE-AIM Framework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Goals </a:t>
            </a:r>
          </a:p>
          <a:p>
            <a:pPr>
              <a:buClr>
                <a:srgbClr val="939393"/>
              </a:buClr>
            </a:pPr>
            <a:r>
              <a:rPr lang="en-US" sz="3600"/>
              <a:t>Applying the RE-AIM Framework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R – Reach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E – Effectiveness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A – Adoption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I – Implementation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600"/>
              <a:t>M – Maintenance/Sustainability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ADOPTION: CQI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14655"/>
            <a:ext cx="6105237" cy="377187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Leverage academic and research partnerships</a:t>
            </a:r>
          </a:p>
          <a:p>
            <a:pPr marL="0" indent="0">
              <a:buClr>
                <a:srgbClr val="939393"/>
              </a:buClr>
              <a:buNone/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Drive implementation through policy and legislative partnerships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Increase outreach to community partners</a:t>
            </a:r>
          </a:p>
          <a:p>
            <a:pPr>
              <a:buClr>
                <a:srgbClr val="939393"/>
              </a:buClr>
            </a:pPr>
            <a:endParaRPr lang="en-US"/>
          </a:p>
        </p:txBody>
      </p:sp>
      <p:pic>
        <p:nvPicPr>
          <p:cNvPr id="4" name="Picture 3" descr="A handshake with black background&#10;&#10;Description automatically generated">
            <a:extLst>
              <a:ext uri="{FF2B5EF4-FFF2-40B4-BE49-F238E27FC236}">
                <a16:creationId xmlns:a16="http://schemas.microsoft.com/office/drawing/2014/main" id="{EF2D01EE-67BB-930B-BC62-7ADD3071C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223" y="1571625"/>
            <a:ext cx="37433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AC8475-3919-5748-848A-C64F82D8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090176"/>
            <a:ext cx="11277600" cy="13160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/>
              <a:t>Agent level: "fidelity to the various elements of an interventions key functions or components – including consistency of delivery as intended, and cost of the intervention"</a:t>
            </a:r>
          </a:p>
          <a:p>
            <a:endParaRPr lang="en-US" sz="3200"/>
          </a:p>
          <a:p>
            <a:r>
              <a:rPr lang="en-US" sz="3200"/>
              <a:t>Individual level: "clients' use of the intervention strategies"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C105E-8ADD-275E-2FC3-AAA457D9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374"/>
            <a:ext cx="11277600" cy="1123761"/>
          </a:xfrm>
        </p:spPr>
        <p:txBody>
          <a:bodyPr>
            <a:normAutofit/>
          </a:bodyPr>
          <a:lstStyle/>
          <a:p>
            <a:r>
              <a:rPr lang="en-US" sz="6600">
                <a:latin typeface="Arial Nova"/>
                <a:ea typeface="UD Digi Kyokasho NK-B"/>
              </a:rPr>
              <a:t>IMPLEMENTATION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57338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IMPLEMENTATION: Evaluation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Pilot testing of dashboard</a:t>
            </a:r>
          </a:p>
          <a:p>
            <a:pPr marL="569595" lvl="1" indent="-337820">
              <a:buClr>
                <a:srgbClr val="939393"/>
              </a:buClr>
              <a:buFont typeface="Courier New,monospace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User Experience Surveys</a:t>
            </a:r>
          </a:p>
          <a:p>
            <a:pPr marL="569595" lvl="1" indent="-337820">
              <a:buClr>
                <a:srgbClr val="939393"/>
              </a:buClr>
              <a:buFont typeface="Courier New,monospace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Focus Groups/Interviews</a:t>
            </a:r>
            <a:endParaRPr lang="en-US" dirty="0"/>
          </a:p>
          <a:p>
            <a:pPr marL="231775" lvl="1" indent="0">
              <a:buClr>
                <a:srgbClr val="939393"/>
              </a:buClr>
              <a:buNone/>
            </a:pPr>
            <a:endParaRPr lang="en-US">
              <a:latin typeface="Arial"/>
              <a:cs typeface="Arial"/>
            </a:endParaRPr>
          </a:p>
          <a:p>
            <a:pPr>
              <a:buClr>
                <a:srgbClr val="939393"/>
              </a:buClr>
            </a:pPr>
            <a:r>
              <a:rPr lang="en-US" dirty="0"/>
              <a:t>Period Review of Dashboard Content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 dirty="0"/>
              <a:t>Evaluation of Staffing Needs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IMPLEMENTATION: CQI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/>
              <a:t>Adaptations to Dashboard Interface</a:t>
            </a:r>
          </a:p>
          <a:p>
            <a:pPr marL="0" indent="0">
              <a:buClr>
                <a:srgbClr val="939393"/>
              </a:buClr>
              <a:buNone/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Develop Standard Operating Procedures and Protocols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Evidence-Based Frameworks</a:t>
            </a:r>
          </a:p>
        </p:txBody>
      </p:sp>
    </p:spTree>
    <p:extLst>
      <p:ext uri="{BB962C8B-B14F-4D97-AF65-F5344CB8AC3E}">
        <p14:creationId xmlns:p14="http://schemas.microsoft.com/office/powerpoint/2010/main" val="106854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AC8475-3919-5748-848A-C64F82D8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95308"/>
            <a:ext cx="11277600" cy="29694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/>
              <a:t>"The extent to which a program or policy becomes institutionalized or part of routine practice and policy"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C105E-8ADD-275E-2FC3-AAA457D9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846"/>
            <a:ext cx="11277600" cy="1123761"/>
          </a:xfrm>
        </p:spPr>
        <p:txBody>
          <a:bodyPr>
            <a:normAutofit/>
          </a:bodyPr>
          <a:lstStyle/>
          <a:p>
            <a:r>
              <a:rPr lang="en-US" sz="6600">
                <a:latin typeface="Arial Nova"/>
                <a:ea typeface="UD Digi Kyokasho NK-B"/>
              </a:rPr>
              <a:t>MAINTENANCE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47005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MAINTENANCE: Evaluation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51872"/>
            <a:ext cx="7024517" cy="410246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Quarterly Review of Resources in the Community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Develop Training Checklist for Employees/Volunteers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Identification of New Funding Opportunities</a:t>
            </a:r>
          </a:p>
          <a:p>
            <a:pPr marL="0" indent="0">
              <a:buClr>
                <a:srgbClr val="939393"/>
              </a:buClr>
              <a:buNone/>
            </a:pPr>
            <a:endParaRPr lang="en-US"/>
          </a:p>
          <a:p>
            <a:pPr marL="0" indent="0">
              <a:buClr>
                <a:srgbClr val="4B4B4B">
                  <a:lumMod val="60000"/>
                  <a:lumOff val="40000"/>
                </a:srgbClr>
              </a:buClr>
              <a:buNone/>
            </a:pPr>
            <a:endParaRPr lang="en-US"/>
          </a:p>
          <a:p>
            <a:pPr>
              <a:buClr>
                <a:srgbClr val="939393"/>
              </a:buClr>
            </a:pPr>
            <a:endParaRPr lang="en-US"/>
          </a:p>
        </p:txBody>
      </p:sp>
      <p:pic>
        <p:nvPicPr>
          <p:cNvPr id="4" name="Picture 3" descr="A clipboard with a pen and check marks&#10;&#10;Description automatically generated">
            <a:extLst>
              <a:ext uri="{FF2B5EF4-FFF2-40B4-BE49-F238E27FC236}">
                <a16:creationId xmlns:a16="http://schemas.microsoft.com/office/drawing/2014/main" id="{6B8C70B0-FF79-A54D-E25F-899E02FC7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23879" y="1037203"/>
            <a:ext cx="4710027" cy="4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9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C7E8-F080-652F-59BA-07C4217B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04" y="991"/>
            <a:ext cx="11277600" cy="1123761"/>
          </a:xfrm>
        </p:spPr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MAINTENANCE: CQI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17F-BEA0-8D76-49F7-D8573DA3F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2455"/>
            <a:ext cx="11277600" cy="4057463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/>
              <a:t>Continued Education for Employees/Volunteers</a:t>
            </a:r>
          </a:p>
          <a:p>
            <a:pPr marL="0" indent="0">
              <a:buClr>
                <a:srgbClr val="939393"/>
              </a:buClr>
              <a:buNone/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Outreach to Emerging Community Partners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Maintenance to Dashboard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Scaling Up</a:t>
            </a:r>
          </a:p>
          <a:p>
            <a:pPr>
              <a:buClr>
                <a:srgbClr val="939393"/>
              </a:buClr>
            </a:pPr>
            <a:endParaRPr lang="en-US"/>
          </a:p>
          <a:p>
            <a:pPr>
              <a:buClr>
                <a:srgbClr val="939393"/>
              </a:buClr>
            </a:pPr>
            <a:r>
              <a:rPr lang="en-US"/>
              <a:t>Monitor Grants Submitted</a:t>
            </a:r>
          </a:p>
        </p:txBody>
      </p:sp>
    </p:spTree>
    <p:extLst>
      <p:ext uri="{BB962C8B-B14F-4D97-AF65-F5344CB8AC3E}">
        <p14:creationId xmlns:p14="http://schemas.microsoft.com/office/powerpoint/2010/main" val="82675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5161-6788-6B62-057B-2D4EF32E8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1742"/>
            <a:ext cx="11735708" cy="829819"/>
          </a:xfrm>
        </p:spPr>
        <p:txBody>
          <a:bodyPr/>
          <a:lstStyle/>
          <a:p>
            <a:r>
              <a:rPr lang="en-US" sz="5400">
                <a:latin typeface="Arial Nova"/>
                <a:ea typeface="UD Digi Kyokasho NK-B"/>
              </a:rPr>
              <a:t>Thank you!</a:t>
            </a:r>
            <a:r>
              <a:rPr lang="en-US">
                <a:latin typeface="Arial Nova"/>
                <a:ea typeface="UD Digi Kyokasho NK-B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42EB1-F72D-3F16-67B7-17E6FC4C1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979667"/>
            <a:ext cx="11734800" cy="56080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8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6217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3E52E-EF5C-4F1B-85DB-86102FF6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9753"/>
            <a:ext cx="11277600" cy="1123761"/>
          </a:xfrm>
        </p:spPr>
        <p:txBody>
          <a:bodyPr>
            <a:normAutofit/>
          </a:bodyPr>
          <a:lstStyle/>
          <a:p>
            <a:r>
              <a:rPr lang="en-US" sz="6600">
                <a:latin typeface="Arial Nova"/>
                <a:ea typeface="UD Digi Kyokasho NK-B"/>
              </a:rPr>
              <a:t>Background Information 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296937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1B75-3BDB-A9A2-0BED-BD67E5DF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49" y="3423977"/>
            <a:ext cx="5430253" cy="1123761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latin typeface="Arial Nova"/>
                <a:ea typeface="UD Digi Kyokasho NK-B"/>
              </a:rPr>
              <a:t>Why a Food Systems Dashboard?</a:t>
            </a:r>
            <a:endParaRPr lang="en-US" sz="6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8E3C8-1644-767D-8869-67CAC777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0500" y="1283843"/>
            <a:ext cx="3857360" cy="37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9700-7B16-C06C-A621-65C9D12A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59931"/>
            <a:ext cx="6249110" cy="46469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/>
              <a:t>Geographic Information System (GIS) Mapping</a:t>
            </a:r>
          </a:p>
          <a:p>
            <a:pPr>
              <a:buClr>
                <a:srgbClr val="939393"/>
              </a:buClr>
            </a:pPr>
            <a:r>
              <a:rPr lang="en-US" sz="3200"/>
              <a:t>Resources for: </a:t>
            </a:r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r>
              <a:rPr lang="en-US" sz="3200"/>
              <a:t>Community Members</a:t>
            </a:r>
          </a:p>
          <a:p>
            <a:pPr marL="569595" lvl="1" indent="-337820">
              <a:buClr>
                <a:srgbClr val="939393"/>
              </a:buClr>
              <a:buFont typeface="Courier New,monospace" panose="020B0604020202020204" pitchFamily="34" charset="0"/>
              <a:buChar char="o"/>
            </a:pPr>
            <a:r>
              <a:rPr lang="en-US" sz="3200"/>
              <a:t>Community Organizations</a:t>
            </a:r>
          </a:p>
          <a:p>
            <a:pPr marL="569595" lvl="1" indent="-337820">
              <a:buClr>
                <a:srgbClr val="939393"/>
              </a:buClr>
              <a:buFont typeface="Courier New,monospace" panose="020B0604020202020204" pitchFamily="34" charset="0"/>
              <a:buChar char="o"/>
            </a:pPr>
            <a:r>
              <a:rPr lang="en-US" sz="3200"/>
              <a:t>Research, Evaluation and Trainings</a:t>
            </a:r>
          </a:p>
          <a:p>
            <a:pPr>
              <a:buClr>
                <a:srgbClr val="939393"/>
              </a:buClr>
            </a:pPr>
            <a:r>
              <a:rPr lang="en-US" sz="3200"/>
              <a:t>Calendar of Community Events</a:t>
            </a:r>
          </a:p>
          <a:p>
            <a:pPr>
              <a:buClr>
                <a:srgbClr val="939393"/>
              </a:buClr>
            </a:pPr>
            <a:r>
              <a:rPr lang="en-US" sz="3200"/>
              <a:t>Contact Us Form</a:t>
            </a:r>
          </a:p>
          <a:p>
            <a:pPr>
              <a:buClr>
                <a:srgbClr val="939393"/>
              </a:buClr>
            </a:pPr>
            <a:endParaRPr lang="en-US" sz="2000"/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endParaRPr lang="en-US" sz="2400"/>
          </a:p>
          <a:p>
            <a:pPr marL="569595" lvl="1" indent="-337820">
              <a:buClr>
                <a:srgbClr val="939393"/>
              </a:buClr>
              <a:buFont typeface="Courier New" panose="020B0604020202020204" pitchFamily="34" charset="0"/>
              <a:buChar char="o"/>
            </a:pPr>
            <a:endParaRPr lang="en-US" sz="2400"/>
          </a:p>
        </p:txBody>
      </p:sp>
      <p:pic>
        <p:nvPicPr>
          <p:cNvPr id="4" name="Picture 3" descr="Red thumbtacks on a map">
            <a:extLst>
              <a:ext uri="{FF2B5EF4-FFF2-40B4-BE49-F238E27FC236}">
                <a16:creationId xmlns:a16="http://schemas.microsoft.com/office/drawing/2014/main" id="{062D1FFD-7B81-BBA2-5A38-4CE1173DB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651" y="1435231"/>
            <a:ext cx="5185187" cy="396437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54869-8118-3F49-D146-F0003E56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7"/>
            <a:ext cx="11277600" cy="1123761"/>
          </a:xfrm>
        </p:spPr>
        <p:txBody>
          <a:bodyPr anchor="b">
            <a:normAutofit/>
          </a:bodyPr>
          <a:lstStyle/>
          <a:p>
            <a:r>
              <a:rPr lang="en-US"/>
              <a:t>Dashboard Features</a:t>
            </a:r>
          </a:p>
        </p:txBody>
      </p:sp>
    </p:spTree>
    <p:extLst>
      <p:ext uri="{BB962C8B-B14F-4D97-AF65-F5344CB8AC3E}">
        <p14:creationId xmlns:p14="http://schemas.microsoft.com/office/powerpoint/2010/main" val="22084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71CD-068A-A0DD-50B3-14DD17D7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7"/>
            <a:ext cx="11277600" cy="1123761"/>
          </a:xfrm>
        </p:spPr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Dashboard Assumptions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DE79-59A0-C5D0-8A93-0CF0093032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08682"/>
            <a:ext cx="11277600" cy="4057463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200"/>
              <a:t>There will be a dashboard</a:t>
            </a:r>
          </a:p>
          <a:p>
            <a:pPr marL="514350" indent="-514350">
              <a:buClr>
                <a:srgbClr val="939393"/>
              </a:buClr>
              <a:buAutoNum type="arabicPeriod"/>
            </a:pPr>
            <a:r>
              <a:rPr lang="en-US" sz="3200"/>
              <a:t>There will be manpower to: </a:t>
            </a:r>
          </a:p>
          <a:p>
            <a:pPr marL="855345" lvl="1" indent="-514350">
              <a:buClr>
                <a:srgbClr val="939393"/>
              </a:buClr>
              <a:buFont typeface="Courier New"/>
              <a:buChar char="o"/>
            </a:pPr>
            <a:r>
              <a:rPr lang="en-US" sz="3200"/>
              <a:t>Operate the dashboard</a:t>
            </a:r>
          </a:p>
          <a:p>
            <a:pPr marL="855345" lvl="1" indent="-514350">
              <a:buClr>
                <a:srgbClr val="939393"/>
              </a:buClr>
              <a:buFont typeface="Courier New"/>
              <a:buChar char="o"/>
            </a:pPr>
            <a:r>
              <a:rPr lang="en-US" sz="3200"/>
              <a:t>Evaluate the dashboard</a:t>
            </a:r>
          </a:p>
          <a:p>
            <a:pPr marL="514350" indent="-514350">
              <a:buClr>
                <a:srgbClr val="939393"/>
              </a:buClr>
              <a:buAutoNum type="arabicPeriod"/>
            </a:pPr>
            <a:r>
              <a:rPr lang="en-US" sz="3200"/>
              <a:t>The Food Policy Council will be involved in: </a:t>
            </a:r>
          </a:p>
          <a:p>
            <a:pPr marL="855345" lvl="1" indent="-514350">
              <a:buClr>
                <a:srgbClr val="939393"/>
              </a:buClr>
              <a:buFont typeface="Courier New"/>
              <a:buChar char="o"/>
            </a:pPr>
            <a:r>
              <a:rPr lang="en-US" sz="3200"/>
              <a:t>Development</a:t>
            </a:r>
          </a:p>
          <a:p>
            <a:pPr marL="855345" lvl="1" indent="-514350">
              <a:buClr>
                <a:srgbClr val="939393"/>
              </a:buClr>
              <a:buFont typeface="Courier New"/>
              <a:buChar char="o"/>
            </a:pPr>
            <a:r>
              <a:rPr lang="en-US" sz="3200"/>
              <a:t>Implementation</a:t>
            </a:r>
          </a:p>
          <a:p>
            <a:pPr marL="855345" lvl="1" indent="-514350">
              <a:buClr>
                <a:srgbClr val="939393"/>
              </a:buClr>
              <a:buFont typeface="Courier New"/>
              <a:buChar char="o"/>
            </a:pPr>
            <a:r>
              <a:rPr lang="en-US" sz="3200"/>
              <a:t>Maintenance</a:t>
            </a:r>
          </a:p>
          <a:p>
            <a:pPr marL="514350" indent="-514350">
              <a:buClr>
                <a:srgbClr val="939393"/>
              </a:buClr>
              <a:buAutoNum type="arabicPeriod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52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8FE9-CF36-15DA-A2BD-E09969EE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12804"/>
            <a:ext cx="11277600" cy="1123761"/>
          </a:xfrm>
        </p:spPr>
        <p:txBody>
          <a:bodyPr>
            <a:noAutofit/>
          </a:bodyPr>
          <a:lstStyle/>
          <a:p>
            <a:r>
              <a:rPr lang="en-US" sz="6000">
                <a:latin typeface="Arial Nova"/>
                <a:ea typeface="UD Digi Kyokasho NK-B"/>
              </a:rPr>
              <a:t>Evaluation and Continuous Quality Improvement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88788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0C21A0-EBF1-0FA6-77CA-56B499B2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18"/>
            <a:ext cx="11277600" cy="1123761"/>
          </a:xfrm>
        </p:spPr>
        <p:txBody>
          <a:bodyPr/>
          <a:lstStyle/>
          <a:p>
            <a:r>
              <a:rPr lang="en-US">
                <a:latin typeface="Arial Nova"/>
                <a:ea typeface="UD Digi Kyokasho NK-B"/>
              </a:rPr>
              <a:t>Definitions &amp; Purposes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D9828F-89D3-B85F-0342-BCA9603E4EC1}"/>
              </a:ext>
            </a:extLst>
          </p:cNvPr>
          <p:cNvSpPr/>
          <p:nvPr/>
        </p:nvSpPr>
        <p:spPr>
          <a:xfrm>
            <a:off x="6449749" y="1500154"/>
            <a:ext cx="4684069" cy="3847263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Continuous Quality Improvement (CQI)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BACCBE-AE5F-80F9-768E-316D8092A8E2}"/>
              </a:ext>
            </a:extLst>
          </p:cNvPr>
          <p:cNvSpPr/>
          <p:nvPr/>
        </p:nvSpPr>
        <p:spPr>
          <a:xfrm>
            <a:off x="1001039" y="1500154"/>
            <a:ext cx="4684069" cy="3847263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05077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9002-E635-D568-1DAC-14C5EA97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565401"/>
            <a:ext cx="4023360" cy="1123761"/>
          </a:xfrm>
        </p:spPr>
        <p:txBody>
          <a:bodyPr>
            <a:noAutofit/>
          </a:bodyPr>
          <a:lstStyle/>
          <a:p>
            <a:r>
              <a:rPr lang="en-US" sz="4900">
                <a:latin typeface="Arial Nova"/>
                <a:ea typeface="UD Digi Kyokasho NK-B"/>
              </a:rPr>
              <a:t>RE-AIM Framework</a:t>
            </a:r>
            <a:endParaRPr lang="en-US" sz="490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6C6F86-3358-3A45-CC98-73DB8993D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050547"/>
              </p:ext>
            </p:extLst>
          </p:nvPr>
        </p:nvGraphicFramePr>
        <p:xfrm>
          <a:off x="3688080" y="147320"/>
          <a:ext cx="8034067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46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TK 2020_Orange">
  <a:themeElements>
    <a:clrScheme name="UT Orange Theme">
      <a:dk1>
        <a:srgbClr val="4B4B4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2197A9"/>
      </a:accent2>
      <a:accent3>
        <a:srgbClr val="8D2048"/>
      </a:accent3>
      <a:accent4>
        <a:srgbClr val="FED535"/>
      </a:accent4>
      <a:accent5>
        <a:srgbClr val="E65933"/>
      </a:accent5>
      <a:accent6>
        <a:srgbClr val="006C93"/>
      </a:accent6>
      <a:hlink>
        <a:srgbClr val="4B4B4B"/>
      </a:hlink>
      <a:folHlink>
        <a:srgbClr val="4B4B4B"/>
      </a:folHlink>
    </a:clrScheme>
    <a:fontScheme name="UTK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94BDD4B-E6ED-4D8E-ADAB-ACF2250EB413}" vid="{F6A72376-E9A1-4622-A75D-C4211D8C73DD}"/>
    </a:ext>
  </a:extLst>
</a:theme>
</file>

<file path=ppt/theme/theme2.xml><?xml version="1.0" encoding="utf-8"?>
<a:theme xmlns:a="http://schemas.openxmlformats.org/drawingml/2006/main" name="Office Theme">
  <a:themeElements>
    <a:clrScheme name="University of Tennessee">
      <a:dk1>
        <a:srgbClr val="58595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00746F"/>
      </a:accent2>
      <a:accent3>
        <a:srgbClr val="E65933"/>
      </a:accent3>
      <a:accent4>
        <a:srgbClr val="FED535"/>
      </a:accent4>
      <a:accent5>
        <a:srgbClr val="517C96"/>
      </a:accent5>
      <a:accent6>
        <a:srgbClr val="8D204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2C3251F2DCB42B34429B79DC67BAF" ma:contentTypeVersion="18" ma:contentTypeDescription="Create a new document." ma:contentTypeScope="" ma:versionID="66853347903940327511954abb758b44">
  <xsd:schema xmlns:xsd="http://www.w3.org/2001/XMLSchema" xmlns:xs="http://www.w3.org/2001/XMLSchema" xmlns:p="http://schemas.microsoft.com/office/2006/metadata/properties" xmlns:ns2="f9da570b-cbeb-4a00-81fd-72b86dafcaa5" xmlns:ns3="1457917a-1fe8-4e2b-99fa-a567a8c50767" targetNamespace="http://schemas.microsoft.com/office/2006/metadata/properties" ma:root="true" ma:fieldsID="28dd708cf3e96b091b4b62428fd08ec3" ns2:_="" ns3:_="">
    <xsd:import namespace="f9da570b-cbeb-4a00-81fd-72b86dafcaa5"/>
    <xsd:import namespace="1457917a-1fe8-4e2b-99fa-a567a8c507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a570b-cbeb-4a00-81fd-72b86dafca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a612c2-eee0-4147-8267-a136d0ff34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7917a-1fe8-4e2b-99fa-a567a8c50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432646-9c57-40c5-9e36-fbf87a768602}" ma:internalName="TaxCatchAll" ma:showField="CatchAllData" ma:web="1457917a-1fe8-4e2b-99fa-a567a8c507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7917a-1fe8-4e2b-99fa-a567a8c50767" xsi:nil="true"/>
    <lcf76f155ced4ddcb4097134ff3c332f xmlns="f9da570b-cbeb-4a00-81fd-72b86dafcaa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3C9C50-827B-4978-BC41-A1F533F3726D}"/>
</file>

<file path=customXml/itemProps2.xml><?xml version="1.0" encoding="utf-8"?>
<ds:datastoreItem xmlns:ds="http://schemas.openxmlformats.org/officeDocument/2006/customXml" ds:itemID="{279BC2A7-41B9-40E4-9FB9-A3E90383D966}">
  <ds:schemaRefs>
    <ds:schemaRef ds:uri="52c5501b-ac23-4643-b2d1-99050004ecce"/>
    <ds:schemaRef ds:uri="6ce7f05b-413c-43f0-a405-4782f1c736f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5E3FDB-9455-45B1-A394-350EF3CAE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UTK 2020_Orange</vt:lpstr>
      <vt:lpstr>The People's Food Plan: Food System Dashboard Evaluation and Continuous Quality Improvement Plan</vt:lpstr>
      <vt:lpstr>Presentation Agenda</vt:lpstr>
      <vt:lpstr>Background Information </vt:lpstr>
      <vt:lpstr>Why a Food Systems Dashboard?</vt:lpstr>
      <vt:lpstr>Dashboard Features</vt:lpstr>
      <vt:lpstr>Dashboard Assumptions</vt:lpstr>
      <vt:lpstr>Evaluation and Continuous Quality Improvement</vt:lpstr>
      <vt:lpstr>Definitions &amp; Purposes</vt:lpstr>
      <vt:lpstr>RE-AIM Framework</vt:lpstr>
      <vt:lpstr>Project Goals</vt:lpstr>
      <vt:lpstr>Application of the RE-AIM Framework to Develop an Evaluation and CQI Plan</vt:lpstr>
      <vt:lpstr>REACH</vt:lpstr>
      <vt:lpstr>REACH: Evaluation </vt:lpstr>
      <vt:lpstr>REACH: CQI</vt:lpstr>
      <vt:lpstr>EFFECTIVENESS</vt:lpstr>
      <vt:lpstr>EFFECTIVENESS: Evaluation</vt:lpstr>
      <vt:lpstr>EFFECTIVENESS: CQI</vt:lpstr>
      <vt:lpstr>ADOPTION</vt:lpstr>
      <vt:lpstr>ADOPTION: Evaluation</vt:lpstr>
      <vt:lpstr>ADOPTION: CQI</vt:lpstr>
      <vt:lpstr>IMPLEMENTATION</vt:lpstr>
      <vt:lpstr>IMPLEMENTATION: Evaluation</vt:lpstr>
      <vt:lpstr>IMPLEMENTATION: CQI</vt:lpstr>
      <vt:lpstr>MAINTENANCE</vt:lpstr>
      <vt:lpstr>MAINTENANCE: Evaluation</vt:lpstr>
      <vt:lpstr>MAINTENANCE: CQI</vt:lpstr>
      <vt:lpstr>Thank you!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Peterson</dc:creator>
  <cp:revision>28</cp:revision>
  <dcterms:created xsi:type="dcterms:W3CDTF">2019-10-24T14:01:45Z</dcterms:created>
  <dcterms:modified xsi:type="dcterms:W3CDTF">2024-05-12T20:13:02Z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32590308</vt:lpwstr>
  </property>
  <property fmtid="{D5CDD505-2E9C-101B-9397-08002B2CF9AE}" pid="3" name="NXPowerLiteSettings">
    <vt:lpwstr>C9000AA0054001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0x01010068FA8C6AB570D9459039B51A9DB8E6CA</vt:lpwstr>
  </property>
</Properties>
</file>